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 id="2147483648" r:id="rId5"/>
    <p:sldMasterId id="2147483692" r:id="rId6"/>
    <p:sldMasterId id="2147483681" r:id="rId7"/>
  </p:sldMasterIdLst>
  <p:notesMasterIdLst>
    <p:notesMasterId r:id="rId50"/>
  </p:notesMasterIdLst>
  <p:handoutMasterIdLst>
    <p:handoutMasterId r:id="rId51"/>
  </p:handoutMasterIdLst>
  <p:sldIdLst>
    <p:sldId id="259" r:id="rId8"/>
    <p:sldId id="289" r:id="rId9"/>
    <p:sldId id="377" r:id="rId10"/>
    <p:sldId id="378" r:id="rId11"/>
    <p:sldId id="355" r:id="rId12"/>
    <p:sldId id="298" r:id="rId13"/>
    <p:sldId id="404" r:id="rId14"/>
    <p:sldId id="405" r:id="rId15"/>
    <p:sldId id="397" r:id="rId16"/>
    <p:sldId id="394" r:id="rId17"/>
    <p:sldId id="395" r:id="rId18"/>
    <p:sldId id="396" r:id="rId19"/>
    <p:sldId id="407" r:id="rId20"/>
    <p:sldId id="408" r:id="rId21"/>
    <p:sldId id="409" r:id="rId22"/>
    <p:sldId id="410" r:id="rId23"/>
    <p:sldId id="411" r:id="rId24"/>
    <p:sldId id="412" r:id="rId25"/>
    <p:sldId id="399" r:id="rId26"/>
    <p:sldId id="398" r:id="rId27"/>
    <p:sldId id="380" r:id="rId28"/>
    <p:sldId id="381" r:id="rId29"/>
    <p:sldId id="382" r:id="rId30"/>
    <p:sldId id="383" r:id="rId31"/>
    <p:sldId id="384" r:id="rId32"/>
    <p:sldId id="385" r:id="rId33"/>
    <p:sldId id="386" r:id="rId34"/>
    <p:sldId id="387" r:id="rId35"/>
    <p:sldId id="388" r:id="rId36"/>
    <p:sldId id="389" r:id="rId37"/>
    <p:sldId id="314" r:id="rId38"/>
    <p:sldId id="406" r:id="rId39"/>
    <p:sldId id="315" r:id="rId40"/>
    <p:sldId id="366" r:id="rId41"/>
    <p:sldId id="343" r:id="rId42"/>
    <p:sldId id="344" r:id="rId43"/>
    <p:sldId id="345" r:id="rId44"/>
    <p:sldId id="346" r:id="rId45"/>
    <p:sldId id="347" r:id="rId46"/>
    <p:sldId id="348" r:id="rId47"/>
    <p:sldId id="349" r:id="rId48"/>
    <p:sldId id="350" r:id="rId4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E40"/>
    <a:srgbClr val="6B6F71"/>
    <a:srgbClr val="5BAC35"/>
    <a:srgbClr val="4F81BD"/>
    <a:srgbClr val="7D8184"/>
    <a:srgbClr val="FFFFFF"/>
    <a:srgbClr val="373C3F"/>
    <a:srgbClr val="0A1926"/>
    <a:srgbClr val="E5732E"/>
    <a:srgbClr val="2F9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81947" autoAdjust="0"/>
  </p:normalViewPr>
  <p:slideViewPr>
    <p:cSldViewPr snapToGrid="0" snapToObjects="1">
      <p:cViewPr>
        <p:scale>
          <a:sx n="110" d="100"/>
          <a:sy n="110" d="100"/>
        </p:scale>
        <p:origin x="-1740"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8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45222-375F-4F56-9FAE-D4C7BFCF3E49}" type="doc">
      <dgm:prSet loTypeId="urn:microsoft.com/office/officeart/2005/8/layout/bProcess3" loCatId="process" qsTypeId="urn:microsoft.com/office/officeart/2005/8/quickstyle/simple1" qsCatId="simple" csTypeId="urn:microsoft.com/office/officeart/2005/8/colors/accent1_2" csCatId="accent1" phldr="1"/>
      <dgm:spPr/>
    </dgm:pt>
    <dgm:pt modelId="{EB27B5BA-B208-4845-A79D-78EFC8372B7D}">
      <dgm:prSet phldrT="[Text]"/>
      <dgm:spPr/>
      <dgm:t>
        <a:bodyPr/>
        <a:lstStyle/>
        <a:p>
          <a:r>
            <a:rPr lang="en-US" dirty="0" smtClean="0"/>
            <a:t>Email Purpose &amp; Details are finalized</a:t>
          </a:r>
          <a:endParaRPr lang="en-US" dirty="0"/>
        </a:p>
      </dgm:t>
    </dgm:pt>
    <dgm:pt modelId="{3FACCEFD-EE3F-4BF8-852C-28AC40D3C137}" type="parTrans" cxnId="{0BA5F72E-6349-4CC5-8338-5923DA3EDC52}">
      <dgm:prSet/>
      <dgm:spPr/>
      <dgm:t>
        <a:bodyPr/>
        <a:lstStyle/>
        <a:p>
          <a:endParaRPr lang="en-US"/>
        </a:p>
      </dgm:t>
    </dgm:pt>
    <dgm:pt modelId="{FDA68480-4A64-4237-802B-8022B37B2C79}" type="sibTrans" cxnId="{0BA5F72E-6349-4CC5-8338-5923DA3EDC52}">
      <dgm:prSet/>
      <dgm:spPr/>
      <dgm:t>
        <a:bodyPr/>
        <a:lstStyle/>
        <a:p>
          <a:endParaRPr lang="en-US"/>
        </a:p>
      </dgm:t>
    </dgm:pt>
    <dgm:pt modelId="{D2FADE57-7223-4EC4-9022-B623FE35D7E2}">
      <dgm:prSet phldrT="[Text]"/>
      <dgm:spPr/>
      <dgm:t>
        <a:bodyPr/>
        <a:lstStyle/>
        <a:p>
          <a:r>
            <a:rPr lang="en-US" dirty="0" smtClean="0"/>
            <a:t>Template is determined</a:t>
          </a:r>
          <a:endParaRPr lang="en-US" dirty="0"/>
        </a:p>
      </dgm:t>
    </dgm:pt>
    <dgm:pt modelId="{F2F75EED-2248-49B6-99CC-480BBAC7E114}" type="parTrans" cxnId="{39482CCE-4F94-449F-A6F9-5F135BFFB0E5}">
      <dgm:prSet/>
      <dgm:spPr/>
      <dgm:t>
        <a:bodyPr/>
        <a:lstStyle/>
        <a:p>
          <a:endParaRPr lang="en-US"/>
        </a:p>
      </dgm:t>
    </dgm:pt>
    <dgm:pt modelId="{63C47797-8999-4C1B-8B3C-22EEC542EAC2}" type="sibTrans" cxnId="{39482CCE-4F94-449F-A6F9-5F135BFFB0E5}">
      <dgm:prSet/>
      <dgm:spPr/>
      <dgm:t>
        <a:bodyPr/>
        <a:lstStyle/>
        <a:p>
          <a:endParaRPr lang="en-US"/>
        </a:p>
      </dgm:t>
    </dgm:pt>
    <dgm:pt modelId="{DBA913D4-FC41-4EAA-BC07-19740F7690B8}">
      <dgm:prSet phldrT="[Text]"/>
      <dgm:spPr/>
      <dgm:t>
        <a:bodyPr/>
        <a:lstStyle/>
        <a:p>
          <a:r>
            <a:rPr lang="en-US" dirty="0" smtClean="0"/>
            <a:t>Target audience is identified</a:t>
          </a:r>
          <a:endParaRPr lang="en-US" dirty="0"/>
        </a:p>
      </dgm:t>
    </dgm:pt>
    <dgm:pt modelId="{CBB6F269-5F31-4DF3-AFA1-897EEC43642D}" type="parTrans" cxnId="{307258C0-80B0-4485-A4AF-203ECF78BC4A}">
      <dgm:prSet/>
      <dgm:spPr/>
      <dgm:t>
        <a:bodyPr/>
        <a:lstStyle/>
        <a:p>
          <a:endParaRPr lang="en-US"/>
        </a:p>
      </dgm:t>
    </dgm:pt>
    <dgm:pt modelId="{359DC52E-6891-40A0-95B3-B73E843505FD}" type="sibTrans" cxnId="{307258C0-80B0-4485-A4AF-203ECF78BC4A}">
      <dgm:prSet/>
      <dgm:spPr/>
      <dgm:t>
        <a:bodyPr/>
        <a:lstStyle/>
        <a:p>
          <a:endParaRPr lang="en-US"/>
        </a:p>
      </dgm:t>
    </dgm:pt>
    <dgm:pt modelId="{A1FB5F8E-2A6F-4579-A129-57CAD0232B32}">
      <dgm:prSet phldrT="[Text]"/>
      <dgm:spPr/>
      <dgm:t>
        <a:bodyPr/>
        <a:lstStyle/>
        <a:p>
          <a:r>
            <a:rPr lang="en-US" dirty="0" smtClean="0"/>
            <a:t>List is requested or prepared</a:t>
          </a:r>
          <a:endParaRPr lang="en-US" dirty="0"/>
        </a:p>
      </dgm:t>
    </dgm:pt>
    <dgm:pt modelId="{5ED5626F-2175-45E5-98FE-64489CDED909}" type="parTrans" cxnId="{5299E38D-4943-49A2-AC79-4E6CCFE36B48}">
      <dgm:prSet/>
      <dgm:spPr/>
      <dgm:t>
        <a:bodyPr/>
        <a:lstStyle/>
        <a:p>
          <a:endParaRPr lang="en-US"/>
        </a:p>
      </dgm:t>
    </dgm:pt>
    <dgm:pt modelId="{DE55104D-952D-40F9-ACC1-B3F9793B8E79}" type="sibTrans" cxnId="{5299E38D-4943-49A2-AC79-4E6CCFE36B48}">
      <dgm:prSet/>
      <dgm:spPr/>
      <dgm:t>
        <a:bodyPr/>
        <a:lstStyle/>
        <a:p>
          <a:endParaRPr lang="en-US"/>
        </a:p>
      </dgm:t>
    </dgm:pt>
    <dgm:pt modelId="{8413ACB4-A66D-4E00-BA06-D7AE9C752A52}">
      <dgm:prSet phldrT="[Text]"/>
      <dgm:spPr/>
      <dgm:t>
        <a:bodyPr/>
        <a:lstStyle/>
        <a:p>
          <a:r>
            <a:rPr lang="en-US" dirty="0" smtClean="0"/>
            <a:t>Email </a:t>
          </a:r>
          <a:r>
            <a:rPr lang="en-US" smtClean="0"/>
            <a:t>Message is drafted</a:t>
          </a:r>
          <a:endParaRPr lang="en-US" dirty="0"/>
        </a:p>
      </dgm:t>
    </dgm:pt>
    <dgm:pt modelId="{C2FC26C2-4AC2-4DE4-830E-EFBC57CF1600}" type="parTrans" cxnId="{26DB54DC-5E85-478A-BD32-6812E0778B65}">
      <dgm:prSet/>
      <dgm:spPr/>
      <dgm:t>
        <a:bodyPr/>
        <a:lstStyle/>
        <a:p>
          <a:endParaRPr lang="en-US"/>
        </a:p>
      </dgm:t>
    </dgm:pt>
    <dgm:pt modelId="{00C4C531-ACAB-474F-8A6D-97D82907913A}" type="sibTrans" cxnId="{26DB54DC-5E85-478A-BD32-6812E0778B65}">
      <dgm:prSet/>
      <dgm:spPr/>
      <dgm:t>
        <a:bodyPr/>
        <a:lstStyle/>
        <a:p>
          <a:endParaRPr lang="en-US"/>
        </a:p>
      </dgm:t>
    </dgm:pt>
    <dgm:pt modelId="{F1565A0A-DD09-485F-AEB3-B34C5CB547D8}">
      <dgm:prSet phldrT="[Text]"/>
      <dgm:spPr/>
      <dgm:t>
        <a:bodyPr/>
        <a:lstStyle/>
        <a:p>
          <a:r>
            <a:rPr lang="en-US" dirty="0" smtClean="0"/>
            <a:t>Email Message is tested</a:t>
          </a:r>
          <a:endParaRPr lang="en-US" dirty="0"/>
        </a:p>
      </dgm:t>
    </dgm:pt>
    <dgm:pt modelId="{ABF58ADF-8523-4708-949C-7CBB4CF0902A}" type="parTrans" cxnId="{050F0DA0-2FF3-4F7B-A877-A5888833B535}">
      <dgm:prSet/>
      <dgm:spPr/>
      <dgm:t>
        <a:bodyPr/>
        <a:lstStyle/>
        <a:p>
          <a:endParaRPr lang="en-US"/>
        </a:p>
      </dgm:t>
    </dgm:pt>
    <dgm:pt modelId="{E1BA6272-1E98-4DB4-BF80-92FEAD26BA0E}" type="sibTrans" cxnId="{050F0DA0-2FF3-4F7B-A877-A5888833B535}">
      <dgm:prSet/>
      <dgm:spPr/>
      <dgm:t>
        <a:bodyPr/>
        <a:lstStyle/>
        <a:p>
          <a:endParaRPr lang="en-US"/>
        </a:p>
      </dgm:t>
    </dgm:pt>
    <dgm:pt modelId="{4815B16D-3560-4944-BC18-BAC90B8E6602}">
      <dgm:prSet phldrT="[Text]"/>
      <dgm:spPr/>
      <dgm:t>
        <a:bodyPr/>
        <a:lstStyle/>
        <a:p>
          <a:r>
            <a:rPr lang="en-US" dirty="0" smtClean="0"/>
            <a:t>Email Message is sent</a:t>
          </a:r>
          <a:endParaRPr lang="en-US" dirty="0"/>
        </a:p>
      </dgm:t>
    </dgm:pt>
    <dgm:pt modelId="{D718240B-7DB9-4DC5-8005-23C20F76A76B}" type="parTrans" cxnId="{F69CD733-A173-4572-B0F1-26C3723FCB31}">
      <dgm:prSet/>
      <dgm:spPr/>
      <dgm:t>
        <a:bodyPr/>
        <a:lstStyle/>
        <a:p>
          <a:endParaRPr lang="en-US"/>
        </a:p>
      </dgm:t>
    </dgm:pt>
    <dgm:pt modelId="{EEDB8B13-EF09-4FCD-BCB4-BA46984D5E9A}" type="sibTrans" cxnId="{F69CD733-A173-4572-B0F1-26C3723FCB31}">
      <dgm:prSet/>
      <dgm:spPr/>
      <dgm:t>
        <a:bodyPr/>
        <a:lstStyle/>
        <a:p>
          <a:endParaRPr lang="en-US"/>
        </a:p>
      </dgm:t>
    </dgm:pt>
    <dgm:pt modelId="{C7A7B915-39D9-40CD-988F-65CC4F2ABD0A}">
      <dgm:prSet phldrT="[Text]"/>
      <dgm:spPr/>
      <dgm:t>
        <a:bodyPr/>
        <a:lstStyle/>
        <a:p>
          <a:r>
            <a:rPr lang="en-US" dirty="0" smtClean="0"/>
            <a:t>Email Message is tracked</a:t>
          </a:r>
          <a:endParaRPr lang="en-US" dirty="0"/>
        </a:p>
      </dgm:t>
    </dgm:pt>
    <dgm:pt modelId="{C7B4B46A-B524-4357-B97B-73A0F8376492}" type="parTrans" cxnId="{5C500640-E60C-40BF-8A47-5A5B51CA0DE7}">
      <dgm:prSet/>
      <dgm:spPr/>
      <dgm:t>
        <a:bodyPr/>
        <a:lstStyle/>
        <a:p>
          <a:endParaRPr lang="en-US"/>
        </a:p>
      </dgm:t>
    </dgm:pt>
    <dgm:pt modelId="{27A08AF2-2D7D-4AB1-BCEC-DE015D69D966}" type="sibTrans" cxnId="{5C500640-E60C-40BF-8A47-5A5B51CA0DE7}">
      <dgm:prSet/>
      <dgm:spPr/>
      <dgm:t>
        <a:bodyPr/>
        <a:lstStyle/>
        <a:p>
          <a:endParaRPr lang="en-US"/>
        </a:p>
      </dgm:t>
    </dgm:pt>
    <dgm:pt modelId="{C6350845-DCA4-4F50-B7D4-37EFF45B39EA}">
      <dgm:prSet phldrT="[Text]"/>
      <dgm:spPr/>
      <dgm:t>
        <a:bodyPr/>
        <a:lstStyle/>
        <a:p>
          <a:r>
            <a:rPr lang="en-US" dirty="0" smtClean="0"/>
            <a:t>Email Report is generated</a:t>
          </a:r>
          <a:endParaRPr lang="en-US" dirty="0"/>
        </a:p>
      </dgm:t>
    </dgm:pt>
    <dgm:pt modelId="{96C42B06-AE8B-44F1-A7EF-EA39860E9189}" type="parTrans" cxnId="{73DF77FE-F787-4666-9B1D-D063CDC035A1}">
      <dgm:prSet/>
      <dgm:spPr/>
      <dgm:t>
        <a:bodyPr/>
        <a:lstStyle/>
        <a:p>
          <a:endParaRPr lang="en-US"/>
        </a:p>
      </dgm:t>
    </dgm:pt>
    <dgm:pt modelId="{F8D373C2-F666-44FB-8F4D-4ADBAF55D74E}" type="sibTrans" cxnId="{73DF77FE-F787-4666-9B1D-D063CDC035A1}">
      <dgm:prSet/>
      <dgm:spPr/>
      <dgm:t>
        <a:bodyPr/>
        <a:lstStyle/>
        <a:p>
          <a:endParaRPr lang="en-US"/>
        </a:p>
      </dgm:t>
    </dgm:pt>
    <dgm:pt modelId="{1E9B6C64-F209-489A-99FC-AEAF21108536}">
      <dgm:prSet phldrT="[Text]"/>
      <dgm:spPr/>
      <dgm:t>
        <a:bodyPr/>
        <a:lstStyle/>
        <a:p>
          <a:r>
            <a:rPr lang="en-US" dirty="0" smtClean="0"/>
            <a:t>Email Admin or maintenance</a:t>
          </a:r>
          <a:endParaRPr lang="en-US" dirty="0"/>
        </a:p>
      </dgm:t>
    </dgm:pt>
    <dgm:pt modelId="{474AA921-B31B-490E-AC06-47A3D2D2F8ED}" type="parTrans" cxnId="{82B458FB-040C-4DA5-9581-9C6B3FEBCAE0}">
      <dgm:prSet/>
      <dgm:spPr/>
      <dgm:t>
        <a:bodyPr/>
        <a:lstStyle/>
        <a:p>
          <a:endParaRPr lang="en-US"/>
        </a:p>
      </dgm:t>
    </dgm:pt>
    <dgm:pt modelId="{954B7FC4-2610-4D70-B3A3-556252EC4F0C}" type="sibTrans" cxnId="{82B458FB-040C-4DA5-9581-9C6B3FEBCAE0}">
      <dgm:prSet/>
      <dgm:spPr/>
      <dgm:t>
        <a:bodyPr/>
        <a:lstStyle/>
        <a:p>
          <a:endParaRPr lang="en-US"/>
        </a:p>
      </dgm:t>
    </dgm:pt>
    <dgm:pt modelId="{2035CE6F-A3ED-4A0B-896D-48CE5BB30F7A}" type="pres">
      <dgm:prSet presAssocID="{68745222-375F-4F56-9FAE-D4C7BFCF3E49}" presName="Name0" presStyleCnt="0">
        <dgm:presLayoutVars>
          <dgm:dir/>
          <dgm:resizeHandles val="exact"/>
        </dgm:presLayoutVars>
      </dgm:prSet>
      <dgm:spPr/>
    </dgm:pt>
    <dgm:pt modelId="{1C8F6C14-C9DC-4A1E-9914-EBF910272A13}" type="pres">
      <dgm:prSet presAssocID="{EB27B5BA-B208-4845-A79D-78EFC8372B7D}" presName="node" presStyleLbl="node1" presStyleIdx="0" presStyleCnt="10">
        <dgm:presLayoutVars>
          <dgm:bulletEnabled val="1"/>
        </dgm:presLayoutVars>
      </dgm:prSet>
      <dgm:spPr/>
      <dgm:t>
        <a:bodyPr/>
        <a:lstStyle/>
        <a:p>
          <a:endParaRPr lang="en-US"/>
        </a:p>
      </dgm:t>
    </dgm:pt>
    <dgm:pt modelId="{F29180B4-1AAB-424F-9553-AC7603CB6525}" type="pres">
      <dgm:prSet presAssocID="{FDA68480-4A64-4237-802B-8022B37B2C79}" presName="sibTrans" presStyleLbl="sibTrans1D1" presStyleIdx="0" presStyleCnt="9"/>
      <dgm:spPr/>
      <dgm:t>
        <a:bodyPr/>
        <a:lstStyle/>
        <a:p>
          <a:endParaRPr lang="en-US"/>
        </a:p>
      </dgm:t>
    </dgm:pt>
    <dgm:pt modelId="{9EE1C922-3CC7-409E-BAB1-CCC16DFE9926}" type="pres">
      <dgm:prSet presAssocID="{FDA68480-4A64-4237-802B-8022B37B2C79}" presName="connectorText" presStyleLbl="sibTrans1D1" presStyleIdx="0" presStyleCnt="9"/>
      <dgm:spPr/>
      <dgm:t>
        <a:bodyPr/>
        <a:lstStyle/>
        <a:p>
          <a:endParaRPr lang="en-US"/>
        </a:p>
      </dgm:t>
    </dgm:pt>
    <dgm:pt modelId="{0F735786-7BA0-471D-8750-598B3358913D}" type="pres">
      <dgm:prSet presAssocID="{A1FB5F8E-2A6F-4579-A129-57CAD0232B32}" presName="node" presStyleLbl="node1" presStyleIdx="1" presStyleCnt="10">
        <dgm:presLayoutVars>
          <dgm:bulletEnabled val="1"/>
        </dgm:presLayoutVars>
      </dgm:prSet>
      <dgm:spPr/>
      <dgm:t>
        <a:bodyPr/>
        <a:lstStyle/>
        <a:p>
          <a:endParaRPr lang="en-US"/>
        </a:p>
      </dgm:t>
    </dgm:pt>
    <dgm:pt modelId="{E37F003E-B482-48FC-9A12-7150A7B69E21}" type="pres">
      <dgm:prSet presAssocID="{DE55104D-952D-40F9-ACC1-B3F9793B8E79}" presName="sibTrans" presStyleLbl="sibTrans1D1" presStyleIdx="1" presStyleCnt="9"/>
      <dgm:spPr/>
      <dgm:t>
        <a:bodyPr/>
        <a:lstStyle/>
        <a:p>
          <a:endParaRPr lang="en-US"/>
        </a:p>
      </dgm:t>
    </dgm:pt>
    <dgm:pt modelId="{9174267C-5F6D-49DE-98C0-A6494F938247}" type="pres">
      <dgm:prSet presAssocID="{DE55104D-952D-40F9-ACC1-B3F9793B8E79}" presName="connectorText" presStyleLbl="sibTrans1D1" presStyleIdx="1" presStyleCnt="9"/>
      <dgm:spPr/>
      <dgm:t>
        <a:bodyPr/>
        <a:lstStyle/>
        <a:p>
          <a:endParaRPr lang="en-US"/>
        </a:p>
      </dgm:t>
    </dgm:pt>
    <dgm:pt modelId="{B1B4C04B-E1B8-4F81-AFA3-14DDF7532FF0}" type="pres">
      <dgm:prSet presAssocID="{D2FADE57-7223-4EC4-9022-B623FE35D7E2}" presName="node" presStyleLbl="node1" presStyleIdx="2" presStyleCnt="10">
        <dgm:presLayoutVars>
          <dgm:bulletEnabled val="1"/>
        </dgm:presLayoutVars>
      </dgm:prSet>
      <dgm:spPr/>
      <dgm:t>
        <a:bodyPr/>
        <a:lstStyle/>
        <a:p>
          <a:endParaRPr lang="en-US"/>
        </a:p>
      </dgm:t>
    </dgm:pt>
    <dgm:pt modelId="{563C0C78-B504-4B8F-A95A-91A26286683F}" type="pres">
      <dgm:prSet presAssocID="{63C47797-8999-4C1B-8B3C-22EEC542EAC2}" presName="sibTrans" presStyleLbl="sibTrans1D1" presStyleIdx="2" presStyleCnt="9"/>
      <dgm:spPr/>
      <dgm:t>
        <a:bodyPr/>
        <a:lstStyle/>
        <a:p>
          <a:endParaRPr lang="en-US"/>
        </a:p>
      </dgm:t>
    </dgm:pt>
    <dgm:pt modelId="{7D1C6B13-6630-4BA8-9C25-D90D81FB379C}" type="pres">
      <dgm:prSet presAssocID="{63C47797-8999-4C1B-8B3C-22EEC542EAC2}" presName="connectorText" presStyleLbl="sibTrans1D1" presStyleIdx="2" presStyleCnt="9"/>
      <dgm:spPr/>
      <dgm:t>
        <a:bodyPr/>
        <a:lstStyle/>
        <a:p>
          <a:endParaRPr lang="en-US"/>
        </a:p>
      </dgm:t>
    </dgm:pt>
    <dgm:pt modelId="{5ACC4EA5-8587-4D7B-AE48-50BF19CD30B2}" type="pres">
      <dgm:prSet presAssocID="{DBA913D4-FC41-4EAA-BC07-19740F7690B8}" presName="node" presStyleLbl="node1" presStyleIdx="3" presStyleCnt="10">
        <dgm:presLayoutVars>
          <dgm:bulletEnabled val="1"/>
        </dgm:presLayoutVars>
      </dgm:prSet>
      <dgm:spPr/>
      <dgm:t>
        <a:bodyPr/>
        <a:lstStyle/>
        <a:p>
          <a:endParaRPr lang="en-US"/>
        </a:p>
      </dgm:t>
    </dgm:pt>
    <dgm:pt modelId="{733BAEB0-01BF-49B6-B079-27A2D6E79A06}" type="pres">
      <dgm:prSet presAssocID="{359DC52E-6891-40A0-95B3-B73E843505FD}" presName="sibTrans" presStyleLbl="sibTrans1D1" presStyleIdx="3" presStyleCnt="9"/>
      <dgm:spPr/>
      <dgm:t>
        <a:bodyPr/>
        <a:lstStyle/>
        <a:p>
          <a:endParaRPr lang="en-US"/>
        </a:p>
      </dgm:t>
    </dgm:pt>
    <dgm:pt modelId="{2C73E1D9-8CC6-41F8-B5E2-267634710C0F}" type="pres">
      <dgm:prSet presAssocID="{359DC52E-6891-40A0-95B3-B73E843505FD}" presName="connectorText" presStyleLbl="sibTrans1D1" presStyleIdx="3" presStyleCnt="9"/>
      <dgm:spPr/>
      <dgm:t>
        <a:bodyPr/>
        <a:lstStyle/>
        <a:p>
          <a:endParaRPr lang="en-US"/>
        </a:p>
      </dgm:t>
    </dgm:pt>
    <dgm:pt modelId="{87DD7141-CCF1-41BE-B6C3-19126F08E189}" type="pres">
      <dgm:prSet presAssocID="{8413ACB4-A66D-4E00-BA06-D7AE9C752A52}" presName="node" presStyleLbl="node1" presStyleIdx="4" presStyleCnt="10">
        <dgm:presLayoutVars>
          <dgm:bulletEnabled val="1"/>
        </dgm:presLayoutVars>
      </dgm:prSet>
      <dgm:spPr/>
      <dgm:t>
        <a:bodyPr/>
        <a:lstStyle/>
        <a:p>
          <a:endParaRPr lang="en-US"/>
        </a:p>
      </dgm:t>
    </dgm:pt>
    <dgm:pt modelId="{A4725F8D-D927-4B80-823F-E07B29103C8F}" type="pres">
      <dgm:prSet presAssocID="{00C4C531-ACAB-474F-8A6D-97D82907913A}" presName="sibTrans" presStyleLbl="sibTrans1D1" presStyleIdx="4" presStyleCnt="9"/>
      <dgm:spPr/>
      <dgm:t>
        <a:bodyPr/>
        <a:lstStyle/>
        <a:p>
          <a:endParaRPr lang="en-US"/>
        </a:p>
      </dgm:t>
    </dgm:pt>
    <dgm:pt modelId="{8F1A4A82-4C76-4847-AD7D-6A4C44D75F3F}" type="pres">
      <dgm:prSet presAssocID="{00C4C531-ACAB-474F-8A6D-97D82907913A}" presName="connectorText" presStyleLbl="sibTrans1D1" presStyleIdx="4" presStyleCnt="9"/>
      <dgm:spPr/>
      <dgm:t>
        <a:bodyPr/>
        <a:lstStyle/>
        <a:p>
          <a:endParaRPr lang="en-US"/>
        </a:p>
      </dgm:t>
    </dgm:pt>
    <dgm:pt modelId="{1DB4109C-3F15-4B9C-A641-740E3EEFFEE6}" type="pres">
      <dgm:prSet presAssocID="{F1565A0A-DD09-485F-AEB3-B34C5CB547D8}" presName="node" presStyleLbl="node1" presStyleIdx="5" presStyleCnt="10">
        <dgm:presLayoutVars>
          <dgm:bulletEnabled val="1"/>
        </dgm:presLayoutVars>
      </dgm:prSet>
      <dgm:spPr/>
      <dgm:t>
        <a:bodyPr/>
        <a:lstStyle/>
        <a:p>
          <a:endParaRPr lang="en-US"/>
        </a:p>
      </dgm:t>
    </dgm:pt>
    <dgm:pt modelId="{A3543654-CBAB-4352-99D4-0CAAC57CFA0F}" type="pres">
      <dgm:prSet presAssocID="{E1BA6272-1E98-4DB4-BF80-92FEAD26BA0E}" presName="sibTrans" presStyleLbl="sibTrans1D1" presStyleIdx="5" presStyleCnt="9"/>
      <dgm:spPr/>
      <dgm:t>
        <a:bodyPr/>
        <a:lstStyle/>
        <a:p>
          <a:endParaRPr lang="en-US"/>
        </a:p>
      </dgm:t>
    </dgm:pt>
    <dgm:pt modelId="{BDDDA487-A425-4274-9814-2D30E08448DB}" type="pres">
      <dgm:prSet presAssocID="{E1BA6272-1E98-4DB4-BF80-92FEAD26BA0E}" presName="connectorText" presStyleLbl="sibTrans1D1" presStyleIdx="5" presStyleCnt="9"/>
      <dgm:spPr/>
      <dgm:t>
        <a:bodyPr/>
        <a:lstStyle/>
        <a:p>
          <a:endParaRPr lang="en-US"/>
        </a:p>
      </dgm:t>
    </dgm:pt>
    <dgm:pt modelId="{4125D393-A268-4E7C-8516-BF552A31BDBF}" type="pres">
      <dgm:prSet presAssocID="{4815B16D-3560-4944-BC18-BAC90B8E6602}" presName="node" presStyleLbl="node1" presStyleIdx="6" presStyleCnt="10">
        <dgm:presLayoutVars>
          <dgm:bulletEnabled val="1"/>
        </dgm:presLayoutVars>
      </dgm:prSet>
      <dgm:spPr/>
      <dgm:t>
        <a:bodyPr/>
        <a:lstStyle/>
        <a:p>
          <a:endParaRPr lang="en-US"/>
        </a:p>
      </dgm:t>
    </dgm:pt>
    <dgm:pt modelId="{FB0B5370-6D6D-4D5E-90CA-9842C5B424B7}" type="pres">
      <dgm:prSet presAssocID="{EEDB8B13-EF09-4FCD-BCB4-BA46984D5E9A}" presName="sibTrans" presStyleLbl="sibTrans1D1" presStyleIdx="6" presStyleCnt="9"/>
      <dgm:spPr/>
      <dgm:t>
        <a:bodyPr/>
        <a:lstStyle/>
        <a:p>
          <a:endParaRPr lang="en-US"/>
        </a:p>
      </dgm:t>
    </dgm:pt>
    <dgm:pt modelId="{F344EE87-9FB9-44E2-9AA7-B119C531F63F}" type="pres">
      <dgm:prSet presAssocID="{EEDB8B13-EF09-4FCD-BCB4-BA46984D5E9A}" presName="connectorText" presStyleLbl="sibTrans1D1" presStyleIdx="6" presStyleCnt="9"/>
      <dgm:spPr/>
      <dgm:t>
        <a:bodyPr/>
        <a:lstStyle/>
        <a:p>
          <a:endParaRPr lang="en-US"/>
        </a:p>
      </dgm:t>
    </dgm:pt>
    <dgm:pt modelId="{94C7025B-96B6-49A7-8F56-000831534498}" type="pres">
      <dgm:prSet presAssocID="{C7A7B915-39D9-40CD-988F-65CC4F2ABD0A}" presName="node" presStyleLbl="node1" presStyleIdx="7" presStyleCnt="10">
        <dgm:presLayoutVars>
          <dgm:bulletEnabled val="1"/>
        </dgm:presLayoutVars>
      </dgm:prSet>
      <dgm:spPr/>
      <dgm:t>
        <a:bodyPr/>
        <a:lstStyle/>
        <a:p>
          <a:endParaRPr lang="en-US"/>
        </a:p>
      </dgm:t>
    </dgm:pt>
    <dgm:pt modelId="{60F00A4D-0531-4C76-8EC7-A1A9067592DB}" type="pres">
      <dgm:prSet presAssocID="{27A08AF2-2D7D-4AB1-BCEC-DE015D69D966}" presName="sibTrans" presStyleLbl="sibTrans1D1" presStyleIdx="7" presStyleCnt="9"/>
      <dgm:spPr/>
      <dgm:t>
        <a:bodyPr/>
        <a:lstStyle/>
        <a:p>
          <a:endParaRPr lang="en-US"/>
        </a:p>
      </dgm:t>
    </dgm:pt>
    <dgm:pt modelId="{4C6372E6-F6C8-4583-B1DC-477BB1AA15B4}" type="pres">
      <dgm:prSet presAssocID="{27A08AF2-2D7D-4AB1-BCEC-DE015D69D966}" presName="connectorText" presStyleLbl="sibTrans1D1" presStyleIdx="7" presStyleCnt="9"/>
      <dgm:spPr/>
      <dgm:t>
        <a:bodyPr/>
        <a:lstStyle/>
        <a:p>
          <a:endParaRPr lang="en-US"/>
        </a:p>
      </dgm:t>
    </dgm:pt>
    <dgm:pt modelId="{EFAE8358-C4AE-45E7-82FA-2B86E5C9FE86}" type="pres">
      <dgm:prSet presAssocID="{C6350845-DCA4-4F50-B7D4-37EFF45B39EA}" presName="node" presStyleLbl="node1" presStyleIdx="8" presStyleCnt="10">
        <dgm:presLayoutVars>
          <dgm:bulletEnabled val="1"/>
        </dgm:presLayoutVars>
      </dgm:prSet>
      <dgm:spPr/>
      <dgm:t>
        <a:bodyPr/>
        <a:lstStyle/>
        <a:p>
          <a:endParaRPr lang="en-US"/>
        </a:p>
      </dgm:t>
    </dgm:pt>
    <dgm:pt modelId="{02DD18E5-AF00-4E50-86A5-97CB53B7043A}" type="pres">
      <dgm:prSet presAssocID="{F8D373C2-F666-44FB-8F4D-4ADBAF55D74E}" presName="sibTrans" presStyleLbl="sibTrans1D1" presStyleIdx="8" presStyleCnt="9"/>
      <dgm:spPr/>
      <dgm:t>
        <a:bodyPr/>
        <a:lstStyle/>
        <a:p>
          <a:endParaRPr lang="en-US"/>
        </a:p>
      </dgm:t>
    </dgm:pt>
    <dgm:pt modelId="{3E783ED2-FCC9-4EC8-B059-CB5C4E1C7AB1}" type="pres">
      <dgm:prSet presAssocID="{F8D373C2-F666-44FB-8F4D-4ADBAF55D74E}" presName="connectorText" presStyleLbl="sibTrans1D1" presStyleIdx="8" presStyleCnt="9"/>
      <dgm:spPr/>
      <dgm:t>
        <a:bodyPr/>
        <a:lstStyle/>
        <a:p>
          <a:endParaRPr lang="en-US"/>
        </a:p>
      </dgm:t>
    </dgm:pt>
    <dgm:pt modelId="{747BC1A4-315C-442B-ACFE-F88FBE273A27}" type="pres">
      <dgm:prSet presAssocID="{1E9B6C64-F209-489A-99FC-AEAF21108536}" presName="node" presStyleLbl="node1" presStyleIdx="9" presStyleCnt="10">
        <dgm:presLayoutVars>
          <dgm:bulletEnabled val="1"/>
        </dgm:presLayoutVars>
      </dgm:prSet>
      <dgm:spPr/>
      <dgm:t>
        <a:bodyPr/>
        <a:lstStyle/>
        <a:p>
          <a:endParaRPr lang="en-US"/>
        </a:p>
      </dgm:t>
    </dgm:pt>
  </dgm:ptLst>
  <dgm:cxnLst>
    <dgm:cxn modelId="{5299E38D-4943-49A2-AC79-4E6CCFE36B48}" srcId="{68745222-375F-4F56-9FAE-D4C7BFCF3E49}" destId="{A1FB5F8E-2A6F-4579-A129-57CAD0232B32}" srcOrd="1" destOrd="0" parTransId="{5ED5626F-2175-45E5-98FE-64489CDED909}" sibTransId="{DE55104D-952D-40F9-ACC1-B3F9793B8E79}"/>
    <dgm:cxn modelId="{26DB54DC-5E85-478A-BD32-6812E0778B65}" srcId="{68745222-375F-4F56-9FAE-D4C7BFCF3E49}" destId="{8413ACB4-A66D-4E00-BA06-D7AE9C752A52}" srcOrd="4" destOrd="0" parTransId="{C2FC26C2-4AC2-4DE4-830E-EFBC57CF1600}" sibTransId="{00C4C531-ACAB-474F-8A6D-97D82907913A}"/>
    <dgm:cxn modelId="{307258C0-80B0-4485-A4AF-203ECF78BC4A}" srcId="{68745222-375F-4F56-9FAE-D4C7BFCF3E49}" destId="{DBA913D4-FC41-4EAA-BC07-19740F7690B8}" srcOrd="3" destOrd="0" parTransId="{CBB6F269-5F31-4DF3-AFA1-897EEC43642D}" sibTransId="{359DC52E-6891-40A0-95B3-B73E843505FD}"/>
    <dgm:cxn modelId="{0BA5F72E-6349-4CC5-8338-5923DA3EDC52}" srcId="{68745222-375F-4F56-9FAE-D4C7BFCF3E49}" destId="{EB27B5BA-B208-4845-A79D-78EFC8372B7D}" srcOrd="0" destOrd="0" parTransId="{3FACCEFD-EE3F-4BF8-852C-28AC40D3C137}" sibTransId="{FDA68480-4A64-4237-802B-8022B37B2C79}"/>
    <dgm:cxn modelId="{782AF83D-A23D-4EDC-9288-CA460420E48D}" type="presOf" srcId="{63C47797-8999-4C1B-8B3C-22EEC542EAC2}" destId="{7D1C6B13-6630-4BA8-9C25-D90D81FB379C}" srcOrd="1" destOrd="0" presId="urn:microsoft.com/office/officeart/2005/8/layout/bProcess3"/>
    <dgm:cxn modelId="{54F54D47-1D57-445C-9EA1-62133A9FB55E}" type="presOf" srcId="{E1BA6272-1E98-4DB4-BF80-92FEAD26BA0E}" destId="{BDDDA487-A425-4274-9814-2D30E08448DB}" srcOrd="1" destOrd="0" presId="urn:microsoft.com/office/officeart/2005/8/layout/bProcess3"/>
    <dgm:cxn modelId="{39482CCE-4F94-449F-A6F9-5F135BFFB0E5}" srcId="{68745222-375F-4F56-9FAE-D4C7BFCF3E49}" destId="{D2FADE57-7223-4EC4-9022-B623FE35D7E2}" srcOrd="2" destOrd="0" parTransId="{F2F75EED-2248-49B6-99CC-480BBAC7E114}" sibTransId="{63C47797-8999-4C1B-8B3C-22EEC542EAC2}"/>
    <dgm:cxn modelId="{C1D1E06D-5311-4BC0-A7D0-319CBD5D4256}" type="presOf" srcId="{DBA913D4-FC41-4EAA-BC07-19740F7690B8}" destId="{5ACC4EA5-8587-4D7B-AE48-50BF19CD30B2}" srcOrd="0" destOrd="0" presId="urn:microsoft.com/office/officeart/2005/8/layout/bProcess3"/>
    <dgm:cxn modelId="{AEA8CCB0-346B-42C6-B770-FD2F12124B40}" type="presOf" srcId="{8413ACB4-A66D-4E00-BA06-D7AE9C752A52}" destId="{87DD7141-CCF1-41BE-B6C3-19126F08E189}" srcOrd="0" destOrd="0" presId="urn:microsoft.com/office/officeart/2005/8/layout/bProcess3"/>
    <dgm:cxn modelId="{2A7D7FE3-073E-4BAD-B4B9-E254E5284E00}" type="presOf" srcId="{63C47797-8999-4C1B-8B3C-22EEC542EAC2}" destId="{563C0C78-B504-4B8F-A95A-91A26286683F}" srcOrd="0" destOrd="0" presId="urn:microsoft.com/office/officeart/2005/8/layout/bProcess3"/>
    <dgm:cxn modelId="{FB5C4B63-1831-48F2-BED3-6572DCA4190B}" type="presOf" srcId="{DE55104D-952D-40F9-ACC1-B3F9793B8E79}" destId="{9174267C-5F6D-49DE-98C0-A6494F938247}" srcOrd="1" destOrd="0" presId="urn:microsoft.com/office/officeart/2005/8/layout/bProcess3"/>
    <dgm:cxn modelId="{9AF14582-A433-48B2-9314-B184CF5C2931}" type="presOf" srcId="{27A08AF2-2D7D-4AB1-BCEC-DE015D69D966}" destId="{60F00A4D-0531-4C76-8EC7-A1A9067592DB}" srcOrd="0" destOrd="0" presId="urn:microsoft.com/office/officeart/2005/8/layout/bProcess3"/>
    <dgm:cxn modelId="{C8B380EB-DB32-4184-BD1C-8FA27185686D}" type="presOf" srcId="{359DC52E-6891-40A0-95B3-B73E843505FD}" destId="{2C73E1D9-8CC6-41F8-B5E2-267634710C0F}" srcOrd="1" destOrd="0" presId="urn:microsoft.com/office/officeart/2005/8/layout/bProcess3"/>
    <dgm:cxn modelId="{49433DBD-8EAA-4E23-9DF2-8365DDE5A26C}" type="presOf" srcId="{C7A7B915-39D9-40CD-988F-65CC4F2ABD0A}" destId="{94C7025B-96B6-49A7-8F56-000831534498}" srcOrd="0" destOrd="0" presId="urn:microsoft.com/office/officeart/2005/8/layout/bProcess3"/>
    <dgm:cxn modelId="{615C1D59-44A4-45C1-B325-6B0446068878}" type="presOf" srcId="{EEDB8B13-EF09-4FCD-BCB4-BA46984D5E9A}" destId="{F344EE87-9FB9-44E2-9AA7-B119C531F63F}" srcOrd="1" destOrd="0" presId="urn:microsoft.com/office/officeart/2005/8/layout/bProcess3"/>
    <dgm:cxn modelId="{32493FC1-CEB0-4F6E-928C-12451BD1E4BC}" type="presOf" srcId="{EB27B5BA-B208-4845-A79D-78EFC8372B7D}" destId="{1C8F6C14-C9DC-4A1E-9914-EBF910272A13}" srcOrd="0" destOrd="0" presId="urn:microsoft.com/office/officeart/2005/8/layout/bProcess3"/>
    <dgm:cxn modelId="{CE5B34C8-890D-4F40-B832-748BABCE7717}" type="presOf" srcId="{E1BA6272-1E98-4DB4-BF80-92FEAD26BA0E}" destId="{A3543654-CBAB-4352-99D4-0CAAC57CFA0F}" srcOrd="0" destOrd="0" presId="urn:microsoft.com/office/officeart/2005/8/layout/bProcess3"/>
    <dgm:cxn modelId="{EF0910DE-2D26-4851-9FDC-BE59C8279D1D}" type="presOf" srcId="{D2FADE57-7223-4EC4-9022-B623FE35D7E2}" destId="{B1B4C04B-E1B8-4F81-AFA3-14DDF7532FF0}" srcOrd="0" destOrd="0" presId="urn:microsoft.com/office/officeart/2005/8/layout/bProcess3"/>
    <dgm:cxn modelId="{96DBF8D0-F3D1-4639-936D-38736159EE1B}" type="presOf" srcId="{359DC52E-6891-40A0-95B3-B73E843505FD}" destId="{733BAEB0-01BF-49B6-B079-27A2D6E79A06}" srcOrd="0" destOrd="0" presId="urn:microsoft.com/office/officeart/2005/8/layout/bProcess3"/>
    <dgm:cxn modelId="{68A4D64F-CE0B-46C6-A00E-14B4A4ECF985}" type="presOf" srcId="{DE55104D-952D-40F9-ACC1-B3F9793B8E79}" destId="{E37F003E-B482-48FC-9A12-7150A7B69E21}" srcOrd="0" destOrd="0" presId="urn:microsoft.com/office/officeart/2005/8/layout/bProcess3"/>
    <dgm:cxn modelId="{CD68226C-8D4A-465B-966C-5BB902B552AA}" type="presOf" srcId="{F8D373C2-F666-44FB-8F4D-4ADBAF55D74E}" destId="{02DD18E5-AF00-4E50-86A5-97CB53B7043A}" srcOrd="0" destOrd="0" presId="urn:microsoft.com/office/officeart/2005/8/layout/bProcess3"/>
    <dgm:cxn modelId="{73DF77FE-F787-4666-9B1D-D063CDC035A1}" srcId="{68745222-375F-4F56-9FAE-D4C7BFCF3E49}" destId="{C6350845-DCA4-4F50-B7D4-37EFF45B39EA}" srcOrd="8" destOrd="0" parTransId="{96C42B06-AE8B-44F1-A7EF-EA39860E9189}" sibTransId="{F8D373C2-F666-44FB-8F4D-4ADBAF55D74E}"/>
    <dgm:cxn modelId="{5C500640-E60C-40BF-8A47-5A5B51CA0DE7}" srcId="{68745222-375F-4F56-9FAE-D4C7BFCF3E49}" destId="{C7A7B915-39D9-40CD-988F-65CC4F2ABD0A}" srcOrd="7" destOrd="0" parTransId="{C7B4B46A-B524-4357-B97B-73A0F8376492}" sibTransId="{27A08AF2-2D7D-4AB1-BCEC-DE015D69D966}"/>
    <dgm:cxn modelId="{41A056B1-0C32-4889-BF23-A42167E1F663}" type="presOf" srcId="{4815B16D-3560-4944-BC18-BAC90B8E6602}" destId="{4125D393-A268-4E7C-8516-BF552A31BDBF}" srcOrd="0" destOrd="0" presId="urn:microsoft.com/office/officeart/2005/8/layout/bProcess3"/>
    <dgm:cxn modelId="{374BFA23-C698-408A-8876-71228911EB17}" type="presOf" srcId="{27A08AF2-2D7D-4AB1-BCEC-DE015D69D966}" destId="{4C6372E6-F6C8-4583-B1DC-477BB1AA15B4}" srcOrd="1" destOrd="0" presId="urn:microsoft.com/office/officeart/2005/8/layout/bProcess3"/>
    <dgm:cxn modelId="{18396C6D-6970-44EF-9F06-D54189F42270}" type="presOf" srcId="{EEDB8B13-EF09-4FCD-BCB4-BA46984D5E9A}" destId="{FB0B5370-6D6D-4D5E-90CA-9842C5B424B7}" srcOrd="0" destOrd="0" presId="urn:microsoft.com/office/officeart/2005/8/layout/bProcess3"/>
    <dgm:cxn modelId="{2A5FA476-C69B-4AD2-8DF3-49708B77BC48}" type="presOf" srcId="{00C4C531-ACAB-474F-8A6D-97D82907913A}" destId="{8F1A4A82-4C76-4847-AD7D-6A4C44D75F3F}" srcOrd="1" destOrd="0" presId="urn:microsoft.com/office/officeart/2005/8/layout/bProcess3"/>
    <dgm:cxn modelId="{F69CD733-A173-4572-B0F1-26C3723FCB31}" srcId="{68745222-375F-4F56-9FAE-D4C7BFCF3E49}" destId="{4815B16D-3560-4944-BC18-BAC90B8E6602}" srcOrd="6" destOrd="0" parTransId="{D718240B-7DB9-4DC5-8005-23C20F76A76B}" sibTransId="{EEDB8B13-EF09-4FCD-BCB4-BA46984D5E9A}"/>
    <dgm:cxn modelId="{C527D871-1184-4C1C-8C56-DD345A0141DA}" type="presOf" srcId="{FDA68480-4A64-4237-802B-8022B37B2C79}" destId="{F29180B4-1AAB-424F-9553-AC7603CB6525}" srcOrd="0" destOrd="0" presId="urn:microsoft.com/office/officeart/2005/8/layout/bProcess3"/>
    <dgm:cxn modelId="{E1A29488-3210-4C1A-BFE0-B51A48E9556E}" type="presOf" srcId="{F8D373C2-F666-44FB-8F4D-4ADBAF55D74E}" destId="{3E783ED2-FCC9-4EC8-B059-CB5C4E1C7AB1}" srcOrd="1" destOrd="0" presId="urn:microsoft.com/office/officeart/2005/8/layout/bProcess3"/>
    <dgm:cxn modelId="{29BCF0FB-AD81-42AD-B873-ABF8B1221DBB}" type="presOf" srcId="{C6350845-DCA4-4F50-B7D4-37EFF45B39EA}" destId="{EFAE8358-C4AE-45E7-82FA-2B86E5C9FE86}" srcOrd="0" destOrd="0" presId="urn:microsoft.com/office/officeart/2005/8/layout/bProcess3"/>
    <dgm:cxn modelId="{37DDA5E9-2F80-4F84-B0AF-FE25B691D9DD}" type="presOf" srcId="{1E9B6C64-F209-489A-99FC-AEAF21108536}" destId="{747BC1A4-315C-442B-ACFE-F88FBE273A27}" srcOrd="0" destOrd="0" presId="urn:microsoft.com/office/officeart/2005/8/layout/bProcess3"/>
    <dgm:cxn modelId="{4BA7FEE2-EC7A-41CC-A6B4-EB818CB1F908}" type="presOf" srcId="{F1565A0A-DD09-485F-AEB3-B34C5CB547D8}" destId="{1DB4109C-3F15-4B9C-A641-740E3EEFFEE6}" srcOrd="0" destOrd="0" presId="urn:microsoft.com/office/officeart/2005/8/layout/bProcess3"/>
    <dgm:cxn modelId="{F1361EC9-058F-4D87-92E5-6F9968241FCD}" type="presOf" srcId="{FDA68480-4A64-4237-802B-8022B37B2C79}" destId="{9EE1C922-3CC7-409E-BAB1-CCC16DFE9926}" srcOrd="1" destOrd="0" presId="urn:microsoft.com/office/officeart/2005/8/layout/bProcess3"/>
    <dgm:cxn modelId="{050F0DA0-2FF3-4F7B-A877-A5888833B535}" srcId="{68745222-375F-4F56-9FAE-D4C7BFCF3E49}" destId="{F1565A0A-DD09-485F-AEB3-B34C5CB547D8}" srcOrd="5" destOrd="0" parTransId="{ABF58ADF-8523-4708-949C-7CBB4CF0902A}" sibTransId="{E1BA6272-1E98-4DB4-BF80-92FEAD26BA0E}"/>
    <dgm:cxn modelId="{82B458FB-040C-4DA5-9581-9C6B3FEBCAE0}" srcId="{68745222-375F-4F56-9FAE-D4C7BFCF3E49}" destId="{1E9B6C64-F209-489A-99FC-AEAF21108536}" srcOrd="9" destOrd="0" parTransId="{474AA921-B31B-490E-AC06-47A3D2D2F8ED}" sibTransId="{954B7FC4-2610-4D70-B3A3-556252EC4F0C}"/>
    <dgm:cxn modelId="{ED7A7C2D-01D1-499A-89C3-3524916BA135}" type="presOf" srcId="{A1FB5F8E-2A6F-4579-A129-57CAD0232B32}" destId="{0F735786-7BA0-471D-8750-598B3358913D}" srcOrd="0" destOrd="0" presId="urn:microsoft.com/office/officeart/2005/8/layout/bProcess3"/>
    <dgm:cxn modelId="{CD04D44F-10DD-4EB1-AAEA-2EFB30ABCDAA}" type="presOf" srcId="{68745222-375F-4F56-9FAE-D4C7BFCF3E49}" destId="{2035CE6F-A3ED-4A0B-896D-48CE5BB30F7A}" srcOrd="0" destOrd="0" presId="urn:microsoft.com/office/officeart/2005/8/layout/bProcess3"/>
    <dgm:cxn modelId="{9ADCBBEC-EA45-40A2-BBF7-E18A1B45D54B}" type="presOf" srcId="{00C4C531-ACAB-474F-8A6D-97D82907913A}" destId="{A4725F8D-D927-4B80-823F-E07B29103C8F}" srcOrd="0" destOrd="0" presId="urn:microsoft.com/office/officeart/2005/8/layout/bProcess3"/>
    <dgm:cxn modelId="{53430D06-C700-41C9-9051-466A0234E34E}" type="presParOf" srcId="{2035CE6F-A3ED-4A0B-896D-48CE5BB30F7A}" destId="{1C8F6C14-C9DC-4A1E-9914-EBF910272A13}" srcOrd="0" destOrd="0" presId="urn:microsoft.com/office/officeart/2005/8/layout/bProcess3"/>
    <dgm:cxn modelId="{E14E5B61-220B-44E5-849C-74486499F5ED}" type="presParOf" srcId="{2035CE6F-A3ED-4A0B-896D-48CE5BB30F7A}" destId="{F29180B4-1AAB-424F-9553-AC7603CB6525}" srcOrd="1" destOrd="0" presId="urn:microsoft.com/office/officeart/2005/8/layout/bProcess3"/>
    <dgm:cxn modelId="{98BA561D-9BCD-4390-8099-B1E2656352AD}" type="presParOf" srcId="{F29180B4-1AAB-424F-9553-AC7603CB6525}" destId="{9EE1C922-3CC7-409E-BAB1-CCC16DFE9926}" srcOrd="0" destOrd="0" presId="urn:microsoft.com/office/officeart/2005/8/layout/bProcess3"/>
    <dgm:cxn modelId="{3E2B04E5-5B45-47D3-ABF8-230B5B295858}" type="presParOf" srcId="{2035CE6F-A3ED-4A0B-896D-48CE5BB30F7A}" destId="{0F735786-7BA0-471D-8750-598B3358913D}" srcOrd="2" destOrd="0" presId="urn:microsoft.com/office/officeart/2005/8/layout/bProcess3"/>
    <dgm:cxn modelId="{C0571853-3132-42C2-81F5-A426C46EFC8B}" type="presParOf" srcId="{2035CE6F-A3ED-4A0B-896D-48CE5BB30F7A}" destId="{E37F003E-B482-48FC-9A12-7150A7B69E21}" srcOrd="3" destOrd="0" presId="urn:microsoft.com/office/officeart/2005/8/layout/bProcess3"/>
    <dgm:cxn modelId="{4F91D789-852A-4687-AB4A-5E07E3891F14}" type="presParOf" srcId="{E37F003E-B482-48FC-9A12-7150A7B69E21}" destId="{9174267C-5F6D-49DE-98C0-A6494F938247}" srcOrd="0" destOrd="0" presId="urn:microsoft.com/office/officeart/2005/8/layout/bProcess3"/>
    <dgm:cxn modelId="{28D8D430-E1AE-4FF9-B968-7F63EC93FC01}" type="presParOf" srcId="{2035CE6F-A3ED-4A0B-896D-48CE5BB30F7A}" destId="{B1B4C04B-E1B8-4F81-AFA3-14DDF7532FF0}" srcOrd="4" destOrd="0" presId="urn:microsoft.com/office/officeart/2005/8/layout/bProcess3"/>
    <dgm:cxn modelId="{773BA173-9E66-47EE-A983-3621059E2B45}" type="presParOf" srcId="{2035CE6F-A3ED-4A0B-896D-48CE5BB30F7A}" destId="{563C0C78-B504-4B8F-A95A-91A26286683F}" srcOrd="5" destOrd="0" presId="urn:microsoft.com/office/officeart/2005/8/layout/bProcess3"/>
    <dgm:cxn modelId="{1BF18037-5547-4910-8D2B-8AA164D8E69F}" type="presParOf" srcId="{563C0C78-B504-4B8F-A95A-91A26286683F}" destId="{7D1C6B13-6630-4BA8-9C25-D90D81FB379C}" srcOrd="0" destOrd="0" presId="urn:microsoft.com/office/officeart/2005/8/layout/bProcess3"/>
    <dgm:cxn modelId="{83BBD5BC-D4DC-4D6A-B1A5-7CBF95052887}" type="presParOf" srcId="{2035CE6F-A3ED-4A0B-896D-48CE5BB30F7A}" destId="{5ACC4EA5-8587-4D7B-AE48-50BF19CD30B2}" srcOrd="6" destOrd="0" presId="urn:microsoft.com/office/officeart/2005/8/layout/bProcess3"/>
    <dgm:cxn modelId="{643FDCD8-F70C-4C96-9C92-1B2FDA225D6B}" type="presParOf" srcId="{2035CE6F-A3ED-4A0B-896D-48CE5BB30F7A}" destId="{733BAEB0-01BF-49B6-B079-27A2D6E79A06}" srcOrd="7" destOrd="0" presId="urn:microsoft.com/office/officeart/2005/8/layout/bProcess3"/>
    <dgm:cxn modelId="{A79C0213-DF70-41A2-AA86-8CB70EF23CC7}" type="presParOf" srcId="{733BAEB0-01BF-49B6-B079-27A2D6E79A06}" destId="{2C73E1D9-8CC6-41F8-B5E2-267634710C0F}" srcOrd="0" destOrd="0" presId="urn:microsoft.com/office/officeart/2005/8/layout/bProcess3"/>
    <dgm:cxn modelId="{EFE42F0F-C4D3-4FE3-9344-D5D059DFE8B2}" type="presParOf" srcId="{2035CE6F-A3ED-4A0B-896D-48CE5BB30F7A}" destId="{87DD7141-CCF1-41BE-B6C3-19126F08E189}" srcOrd="8" destOrd="0" presId="urn:microsoft.com/office/officeart/2005/8/layout/bProcess3"/>
    <dgm:cxn modelId="{1A2EF4C7-7E28-4814-A090-1BA75E03D16F}" type="presParOf" srcId="{2035CE6F-A3ED-4A0B-896D-48CE5BB30F7A}" destId="{A4725F8D-D927-4B80-823F-E07B29103C8F}" srcOrd="9" destOrd="0" presId="urn:microsoft.com/office/officeart/2005/8/layout/bProcess3"/>
    <dgm:cxn modelId="{879BB8FF-9405-4043-BA93-C837E6E38ED3}" type="presParOf" srcId="{A4725F8D-D927-4B80-823F-E07B29103C8F}" destId="{8F1A4A82-4C76-4847-AD7D-6A4C44D75F3F}" srcOrd="0" destOrd="0" presId="urn:microsoft.com/office/officeart/2005/8/layout/bProcess3"/>
    <dgm:cxn modelId="{24BAE60B-2014-446C-8A38-6C09473244EA}" type="presParOf" srcId="{2035CE6F-A3ED-4A0B-896D-48CE5BB30F7A}" destId="{1DB4109C-3F15-4B9C-A641-740E3EEFFEE6}" srcOrd="10" destOrd="0" presId="urn:microsoft.com/office/officeart/2005/8/layout/bProcess3"/>
    <dgm:cxn modelId="{4F4BDC9C-3091-4447-8D96-E870FC0B0979}" type="presParOf" srcId="{2035CE6F-A3ED-4A0B-896D-48CE5BB30F7A}" destId="{A3543654-CBAB-4352-99D4-0CAAC57CFA0F}" srcOrd="11" destOrd="0" presId="urn:microsoft.com/office/officeart/2005/8/layout/bProcess3"/>
    <dgm:cxn modelId="{0676E380-719D-4FFC-A3DE-EDC3A166E1F0}" type="presParOf" srcId="{A3543654-CBAB-4352-99D4-0CAAC57CFA0F}" destId="{BDDDA487-A425-4274-9814-2D30E08448DB}" srcOrd="0" destOrd="0" presId="urn:microsoft.com/office/officeart/2005/8/layout/bProcess3"/>
    <dgm:cxn modelId="{64F69558-8602-4E17-B56B-A4E72EFAF26D}" type="presParOf" srcId="{2035CE6F-A3ED-4A0B-896D-48CE5BB30F7A}" destId="{4125D393-A268-4E7C-8516-BF552A31BDBF}" srcOrd="12" destOrd="0" presId="urn:microsoft.com/office/officeart/2005/8/layout/bProcess3"/>
    <dgm:cxn modelId="{80531692-6397-4DDB-8082-4ACC272DC50D}" type="presParOf" srcId="{2035CE6F-A3ED-4A0B-896D-48CE5BB30F7A}" destId="{FB0B5370-6D6D-4D5E-90CA-9842C5B424B7}" srcOrd="13" destOrd="0" presId="urn:microsoft.com/office/officeart/2005/8/layout/bProcess3"/>
    <dgm:cxn modelId="{33B5E811-E93D-4D1B-AD32-B6FBEE7550D4}" type="presParOf" srcId="{FB0B5370-6D6D-4D5E-90CA-9842C5B424B7}" destId="{F344EE87-9FB9-44E2-9AA7-B119C531F63F}" srcOrd="0" destOrd="0" presId="urn:microsoft.com/office/officeart/2005/8/layout/bProcess3"/>
    <dgm:cxn modelId="{5EC51028-0EEF-4517-A326-91B9222D9D8F}" type="presParOf" srcId="{2035CE6F-A3ED-4A0B-896D-48CE5BB30F7A}" destId="{94C7025B-96B6-49A7-8F56-000831534498}" srcOrd="14" destOrd="0" presId="urn:microsoft.com/office/officeart/2005/8/layout/bProcess3"/>
    <dgm:cxn modelId="{4A3F3756-FE57-4790-95B5-27C560A05310}" type="presParOf" srcId="{2035CE6F-A3ED-4A0B-896D-48CE5BB30F7A}" destId="{60F00A4D-0531-4C76-8EC7-A1A9067592DB}" srcOrd="15" destOrd="0" presId="urn:microsoft.com/office/officeart/2005/8/layout/bProcess3"/>
    <dgm:cxn modelId="{4356CFF6-F6F5-4529-B0F3-C891BD69758A}" type="presParOf" srcId="{60F00A4D-0531-4C76-8EC7-A1A9067592DB}" destId="{4C6372E6-F6C8-4583-B1DC-477BB1AA15B4}" srcOrd="0" destOrd="0" presId="urn:microsoft.com/office/officeart/2005/8/layout/bProcess3"/>
    <dgm:cxn modelId="{D7F1EA01-90BD-464D-BC9E-C6491AEC7B7E}" type="presParOf" srcId="{2035CE6F-A3ED-4A0B-896D-48CE5BB30F7A}" destId="{EFAE8358-C4AE-45E7-82FA-2B86E5C9FE86}" srcOrd="16" destOrd="0" presId="urn:microsoft.com/office/officeart/2005/8/layout/bProcess3"/>
    <dgm:cxn modelId="{D39DEA2D-72CA-4AD5-A94E-D17AFA7DAD92}" type="presParOf" srcId="{2035CE6F-A3ED-4A0B-896D-48CE5BB30F7A}" destId="{02DD18E5-AF00-4E50-86A5-97CB53B7043A}" srcOrd="17" destOrd="0" presId="urn:microsoft.com/office/officeart/2005/8/layout/bProcess3"/>
    <dgm:cxn modelId="{54A783AF-6444-4A92-9E1B-179E87B6EFCE}" type="presParOf" srcId="{02DD18E5-AF00-4E50-86A5-97CB53B7043A}" destId="{3E783ED2-FCC9-4EC8-B059-CB5C4E1C7AB1}" srcOrd="0" destOrd="0" presId="urn:microsoft.com/office/officeart/2005/8/layout/bProcess3"/>
    <dgm:cxn modelId="{6BD61D04-EECD-4E2D-AD89-859A3142A1F6}" type="presParOf" srcId="{2035CE6F-A3ED-4A0B-896D-48CE5BB30F7A}" destId="{747BC1A4-315C-442B-ACFE-F88FBE273A27}" srcOrd="1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725290F-4F2C-C240-B81C-B5628CBF977D}" type="datetimeFigureOut">
              <a:rPr lang="en-US" smtClean="0"/>
              <a:pPr/>
              <a:t>01/25/2016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3AF0BDA-5584-B84E-AE81-41E59BD479CB}" type="slidenum">
              <a:rPr lang="en-US" smtClean="0"/>
              <a:pPr/>
              <a:t>‹#›</a:t>
            </a:fld>
            <a:endParaRPr lang="en-US"/>
          </a:p>
        </p:txBody>
      </p:sp>
    </p:spTree>
    <p:extLst>
      <p:ext uri="{BB962C8B-B14F-4D97-AF65-F5344CB8AC3E}">
        <p14:creationId xmlns:p14="http://schemas.microsoft.com/office/powerpoint/2010/main" val="4170997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00E1903-A379-EC47-AB56-F600C3D3CEF1}" type="datetimeFigureOut">
              <a:rPr lang="en-US" smtClean="0"/>
              <a:pPr/>
              <a:t>01/25/2016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19E02D0-38E0-9547-94DD-781A2BEA951F}" type="slidenum">
              <a:rPr lang="en-US" smtClean="0"/>
              <a:pPr/>
              <a:t>‹#›</a:t>
            </a:fld>
            <a:endParaRPr lang="en-US"/>
          </a:p>
        </p:txBody>
      </p:sp>
    </p:spTree>
    <p:extLst>
      <p:ext uri="{BB962C8B-B14F-4D97-AF65-F5344CB8AC3E}">
        <p14:creationId xmlns:p14="http://schemas.microsoft.com/office/powerpoint/2010/main" val="16081996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SLIDE. </a:t>
            </a:r>
            <a:endParaRPr lang="en-US" dirty="0"/>
          </a:p>
        </p:txBody>
      </p:sp>
      <p:sp>
        <p:nvSpPr>
          <p:cNvPr id="4" name="Slide Number Placeholder 3"/>
          <p:cNvSpPr>
            <a:spLocks noGrp="1"/>
          </p:cNvSpPr>
          <p:nvPr>
            <p:ph type="sldNum" sz="quarter" idx="10"/>
          </p:nvPr>
        </p:nvSpPr>
        <p:spPr/>
        <p:txBody>
          <a:bodyPr/>
          <a:lstStyle/>
          <a:p>
            <a:fld id="{719E02D0-38E0-9547-94DD-781A2BEA951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the various</a:t>
            </a:r>
            <a:r>
              <a:rPr lang="en-US" baseline="0" dirty="0" smtClean="0"/>
              <a:t> buttons on the admin navigation bar. View the page / edit page. Show few ways to get to pages and parts. </a:t>
            </a:r>
          </a:p>
          <a:p>
            <a:r>
              <a:rPr lang="en-US" baseline="0" dirty="0" smtClean="0"/>
              <a:t>Site explorer / go through the templates</a:t>
            </a:r>
          </a:p>
          <a:p>
            <a:r>
              <a:rPr lang="en-US" baseline="0" dirty="0" smtClean="0"/>
              <a:t>Pages and templates – folders, searches</a:t>
            </a:r>
          </a:p>
          <a:p>
            <a:r>
              <a:rPr lang="en-US" baseline="0" dirty="0" smtClean="0"/>
              <a:t>Look at the Style Guide – must match the current design</a:t>
            </a:r>
          </a:p>
          <a:p>
            <a:r>
              <a:rPr lang="en-US" baseline="0" dirty="0" smtClean="0"/>
              <a:t>Show how to delete pages, where it goes, and then how to restore them (Deleted Pages are not searchable) Only empty folders may be deleted.</a:t>
            </a:r>
          </a:p>
          <a:p>
            <a:r>
              <a:rPr lang="en-US" baseline="0" dirty="0" smtClean="0"/>
              <a:t>Go over the Parts section – how to view and edit</a:t>
            </a:r>
          </a:p>
          <a:p>
            <a:r>
              <a:rPr lang="en-US" baseline="0" dirty="0" smtClean="0"/>
              <a:t>Talk about Approvals – how this work</a:t>
            </a:r>
          </a:p>
          <a:p>
            <a:r>
              <a:rPr lang="en-US" baseline="0" dirty="0" smtClean="0"/>
              <a:t>Files – how to add, search, use it to link to other images or pages, </a:t>
            </a:r>
            <a:r>
              <a:rPr lang="en-US" baseline="0" dirty="0" err="1" smtClean="0"/>
              <a:t>etc</a:t>
            </a:r>
            <a:endParaRPr lang="en-US" baseline="0" dirty="0" smtClean="0"/>
          </a:p>
          <a:p>
            <a:r>
              <a:rPr lang="en-US" baseline="0" dirty="0" smtClean="0"/>
              <a:t>Forms – does not link to RE but can be exported and saved in BBNC</a:t>
            </a:r>
          </a:p>
          <a:p>
            <a:r>
              <a:rPr lang="en-US" baseline="0" dirty="0" smtClean="0"/>
              <a:t>Show them also “Help” and what is housed there</a:t>
            </a:r>
          </a:p>
          <a:p>
            <a:r>
              <a:rPr lang="en-US" baseline="0" dirty="0" smtClean="0"/>
              <a:t>Will most likely talk to them about Help and resources later on – subscribe to blog</a:t>
            </a:r>
          </a:p>
          <a:p>
            <a:endParaRPr lang="en-US" dirty="0"/>
          </a:p>
        </p:txBody>
      </p:sp>
      <p:sp>
        <p:nvSpPr>
          <p:cNvPr id="4" name="Slide Number Placeholder 3"/>
          <p:cNvSpPr>
            <a:spLocks noGrp="1"/>
          </p:cNvSpPr>
          <p:nvPr>
            <p:ph type="sldNum" sz="quarter" idx="10"/>
          </p:nvPr>
        </p:nvSpPr>
        <p:spPr/>
        <p:txBody>
          <a:bodyPr/>
          <a:lstStyle/>
          <a:p>
            <a:fld id="{719E02D0-38E0-9547-94DD-781A2BEA951F}" type="slidenum">
              <a:rPr lang="en-US" smtClean="0"/>
              <a:pPr/>
              <a:t>4</a:t>
            </a:fld>
            <a:endParaRPr lang="en-US"/>
          </a:p>
        </p:txBody>
      </p:sp>
    </p:spTree>
    <p:extLst>
      <p:ext uri="{BB962C8B-B14F-4D97-AF65-F5344CB8AC3E}">
        <p14:creationId xmlns:p14="http://schemas.microsoft.com/office/powerpoint/2010/main" val="391652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E02D0-38E0-9547-94DD-781A2BEA951F}" type="slidenum">
              <a:rPr lang="en-US" smtClean="0"/>
              <a:pPr/>
              <a:t>20</a:t>
            </a:fld>
            <a:endParaRPr lang="en-US"/>
          </a:p>
        </p:txBody>
      </p:sp>
    </p:spTree>
    <p:extLst>
      <p:ext uri="{BB962C8B-B14F-4D97-AF65-F5344CB8AC3E}">
        <p14:creationId xmlns:p14="http://schemas.microsoft.com/office/powerpoint/2010/main" val="1341716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2" name="Picture 11" descr="bb_spectrum_ppt_crop.jpg"/>
          <p:cNvPicPr>
            <a:picLocks noChangeAspect="1"/>
          </p:cNvPicPr>
          <p:nvPr userDrawn="1"/>
        </p:nvPicPr>
        <p:blipFill>
          <a:blip r:embed="rId2"/>
          <a:stretch>
            <a:fillRect/>
          </a:stretch>
        </p:blipFill>
        <p:spPr>
          <a:xfrm>
            <a:off x="0" y="0"/>
            <a:ext cx="9144000" cy="155448"/>
          </a:xfrm>
          <a:prstGeom prst="rect">
            <a:avLst/>
          </a:prstGeom>
          <a:effectLst>
            <a:outerShdw blurRad="50800" dist="38100" dir="5700000">
              <a:srgbClr val="000000">
                <a:alpha val="43000"/>
              </a:srgbClr>
            </a:outerShdw>
          </a:effectLst>
        </p:spPr>
      </p:pic>
      <p:sp>
        <p:nvSpPr>
          <p:cNvPr id="6" name="Title 1"/>
          <p:cNvSpPr>
            <a:spLocks noGrp="1"/>
          </p:cNvSpPr>
          <p:nvPr>
            <p:ph type="ctrTitle"/>
          </p:nvPr>
        </p:nvSpPr>
        <p:spPr>
          <a:xfrm>
            <a:off x="877824" y="1745488"/>
            <a:ext cx="7595616" cy="543052"/>
          </a:xfrm>
        </p:spPr>
        <p:txBody>
          <a:bodyPr>
            <a:noAutofit/>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b_logo_wtag.png"/>
          <p:cNvPicPr>
            <a:picLocks noChangeAspect="1"/>
          </p:cNvPicPr>
          <p:nvPr userDrawn="1"/>
        </p:nvPicPr>
        <p:blipFill>
          <a:blip r:embed="rId3"/>
          <a:stretch>
            <a:fillRect/>
          </a:stretch>
        </p:blipFill>
        <p:spPr>
          <a:xfrm>
            <a:off x="6154163" y="5593138"/>
            <a:ext cx="2487173" cy="618745"/>
          </a:xfrm>
          <a:prstGeom prst="rect">
            <a:avLst/>
          </a:prstGeom>
        </p:spPr>
      </p:pic>
      <p:pic>
        <p:nvPicPr>
          <p:cNvPr id="9" name="Picture 8" descr="bb_arrow.png"/>
          <p:cNvPicPr>
            <a:picLocks noChangeAspect="1"/>
          </p:cNvPicPr>
          <p:nvPr userDrawn="1"/>
        </p:nvPicPr>
        <p:blipFill>
          <a:blip r:embed="rId4"/>
          <a:stretch>
            <a:fillRect/>
          </a:stretch>
        </p:blipFill>
        <p:spPr>
          <a:xfrm>
            <a:off x="611631" y="1929384"/>
            <a:ext cx="201168" cy="252985"/>
          </a:xfrm>
          <a:prstGeom prst="rect">
            <a:avLst/>
          </a:prstGeom>
        </p:spPr>
      </p:pic>
      <p:sp>
        <p:nvSpPr>
          <p:cNvPr id="10" name="Rectangle 9"/>
          <p:cNvSpPr/>
          <p:nvPr userDrawn="1"/>
        </p:nvSpPr>
        <p:spPr>
          <a:xfrm>
            <a:off x="0" y="6211883"/>
            <a:ext cx="9144000" cy="646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
          <p:cNvSpPr>
            <a:spLocks/>
          </p:cNvSpPr>
          <p:nvPr userDrawn="1"/>
        </p:nvSpPr>
        <p:spPr bwMode="auto">
          <a:xfrm>
            <a:off x="0" y="0"/>
            <a:ext cx="9144000" cy="6858000"/>
          </a:xfrm>
          <a:prstGeom prst="rect">
            <a:avLst/>
          </a:prstGeom>
          <a:gradFill rotWithShape="0">
            <a:gsLst>
              <a:gs pos="0">
                <a:srgbClr val="A6A6A6"/>
              </a:gs>
              <a:gs pos="5699">
                <a:srgbClr val="D2D2D2"/>
              </a:gs>
              <a:gs pos="29015">
                <a:srgbClr val="FFFFFF"/>
              </a:gs>
              <a:gs pos="86009">
                <a:srgbClr val="FFFFFF"/>
              </a:gs>
              <a:gs pos="100000">
                <a:srgbClr val="CBCBCB"/>
              </a:gs>
            </a:gsLst>
            <a:lin ang="5400000" scaled="1"/>
          </a:gradFill>
          <a:ln w="25400" cap="flat">
            <a:noFill/>
            <a:miter lim="800000"/>
            <a:headEnd type="none" w="med" len="med"/>
            <a:tailEnd type="none" w="med" len="med"/>
          </a:ln>
        </p:spPr>
        <p:txBody>
          <a:bodyPr lIns="0" tIns="0" rIns="0" bIns="0">
            <a:prstTxWarp prst="textNoShape">
              <a:avLst/>
            </a:prstTxWarp>
          </a:bodyPr>
          <a:lstStyle/>
          <a:p>
            <a:pPr>
              <a:defRPr/>
            </a:pPr>
            <a:endParaRPr lang="en-US" dirty="0">
              <a:latin typeface="GillSans" pitchFamily="-108" charset="0"/>
              <a:ea typeface="ヒラギノ角ゴ ProN W3" pitchFamily="-108" charset="-128"/>
              <a:cs typeface="ヒラギノ角ゴ ProN W3" pitchFamily="-108" charset="-128"/>
              <a:sym typeface="GillSans" pitchFamily="-108" charset="0"/>
            </a:endParaRPr>
          </a:p>
        </p:txBody>
      </p:sp>
      <p:pic>
        <p:nvPicPr>
          <p:cNvPr id="12" name="Picture 11" descr="bb_spectrum_ppt_crop.jpg"/>
          <p:cNvPicPr>
            <a:picLocks noChangeAspect="1"/>
          </p:cNvPicPr>
          <p:nvPr userDrawn="1"/>
        </p:nvPicPr>
        <p:blipFill>
          <a:blip r:embed="rId2"/>
          <a:stretch>
            <a:fillRect/>
          </a:stretch>
        </p:blipFill>
        <p:spPr>
          <a:xfrm>
            <a:off x="0" y="0"/>
            <a:ext cx="9144000" cy="155448"/>
          </a:xfrm>
          <a:prstGeom prst="rect">
            <a:avLst/>
          </a:prstGeom>
          <a:effectLst>
            <a:outerShdw blurRad="50800" dist="38100" dir="5700000">
              <a:srgbClr val="000000">
                <a:alpha val="43000"/>
              </a:srgbClr>
            </a:outerShdw>
          </a:effectLst>
        </p:spPr>
      </p:pic>
      <p:sp>
        <p:nvSpPr>
          <p:cNvPr id="6" name="Title 1"/>
          <p:cNvSpPr>
            <a:spLocks noGrp="1"/>
          </p:cNvSpPr>
          <p:nvPr>
            <p:ph type="ctrTitle"/>
          </p:nvPr>
        </p:nvSpPr>
        <p:spPr>
          <a:xfrm>
            <a:off x="877824" y="1745488"/>
            <a:ext cx="7595616" cy="543052"/>
          </a:xfrm>
        </p:spPr>
        <p:txBody>
          <a:bodyPr>
            <a:noAutofit/>
          </a:bodyPr>
          <a:lstStyle>
            <a:lvl1pPr>
              <a:defRPr sz="3200">
                <a:solidFill>
                  <a:srgbClr val="5BAC35"/>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bb_logo_wtag.png"/>
          <p:cNvPicPr>
            <a:picLocks noChangeAspect="1"/>
          </p:cNvPicPr>
          <p:nvPr userDrawn="1"/>
        </p:nvPicPr>
        <p:blipFill>
          <a:blip r:embed="rId3"/>
          <a:stretch>
            <a:fillRect/>
          </a:stretch>
        </p:blipFill>
        <p:spPr>
          <a:xfrm>
            <a:off x="6154163" y="5593138"/>
            <a:ext cx="2487173" cy="618745"/>
          </a:xfrm>
          <a:prstGeom prst="rect">
            <a:avLst/>
          </a:prstGeom>
        </p:spPr>
      </p:pic>
      <p:pic>
        <p:nvPicPr>
          <p:cNvPr id="9" name="Picture 8" descr="bb_arrow.png"/>
          <p:cNvPicPr>
            <a:picLocks noChangeAspect="1"/>
          </p:cNvPicPr>
          <p:nvPr userDrawn="1"/>
        </p:nvPicPr>
        <p:blipFill>
          <a:blip r:embed="rId4"/>
          <a:stretch>
            <a:fillRect/>
          </a:stretch>
        </p:blipFill>
        <p:spPr>
          <a:xfrm>
            <a:off x="611631" y="1929384"/>
            <a:ext cx="201168" cy="252985"/>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350582"/>
            <a:ext cx="7507224" cy="47962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dirty="0" smtClean="0"/>
              <a:t>Click to edit Master title style</a:t>
            </a:r>
            <a:endParaRPr lang="en-US" dirty="0"/>
          </a:p>
        </p:txBody>
      </p:sp>
      <p:pic>
        <p:nvPicPr>
          <p:cNvPr id="8" name="Picture 7" descr="bb_arrow.png"/>
          <p:cNvPicPr>
            <a:picLocks noChangeAspect="1"/>
          </p:cNvPicPr>
          <p:nvPr userDrawn="1"/>
        </p:nvPicPr>
        <p:blipFill>
          <a:blip r:embed="rId2"/>
          <a:stretch>
            <a:fillRect/>
          </a:stretch>
        </p:blipFill>
        <p:spPr>
          <a:xfrm>
            <a:off x="612648" y="3185667"/>
            <a:ext cx="201168" cy="252985"/>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sp>
        <p:nvSpPr>
          <p:cNvPr id="14" name="Chart Placeholder 13"/>
          <p:cNvSpPr>
            <a:spLocks noGrp="1"/>
          </p:cNvSpPr>
          <p:nvPr>
            <p:ph type="chart" sz="quarter" idx="13"/>
          </p:nvPr>
        </p:nvSpPr>
        <p:spPr>
          <a:xfrm>
            <a:off x="841375" y="1473200"/>
            <a:ext cx="7510463" cy="4581525"/>
          </a:xfrm>
        </p:spPr>
        <p:txBody>
          <a:bodyPr/>
          <a:lstStyle/>
          <a:p>
            <a:endParaRPr lang="en-US"/>
          </a:p>
        </p:txBody>
      </p:sp>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pic>
        <p:nvPicPr>
          <p:cNvPr id="6" name="Picture 5" descr="bb_arrow.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5BAC3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a:p>
        </p:txBody>
      </p:sp>
      <p:sp>
        <p:nvSpPr>
          <p:cNvPr id="6" name="Title 1"/>
          <p:cNvSpPr>
            <a:spLocks noGrp="1"/>
          </p:cNvSpPr>
          <p:nvPr>
            <p:ph type="ctrTitle"/>
          </p:nvPr>
        </p:nvSpPr>
        <p:spPr>
          <a:xfrm>
            <a:off x="877824" y="1745488"/>
            <a:ext cx="7595616" cy="543052"/>
          </a:xfrm>
        </p:spPr>
        <p:txBody>
          <a:bodyPr>
            <a:noAutofit/>
          </a:bodyPr>
          <a:lstStyle>
            <a:lvl1pPr>
              <a:defRPr sz="3200">
                <a:solidFill>
                  <a:schemeClr val="bg1"/>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bb_arrow.png"/>
          <p:cNvPicPr>
            <a:picLocks noChangeAspect="1"/>
          </p:cNvPicPr>
          <p:nvPr userDrawn="1"/>
        </p:nvPicPr>
        <p:blipFill>
          <a:blip r:embed="rId2"/>
          <a:stretch>
            <a:fillRect/>
          </a:stretch>
        </p:blipFill>
        <p:spPr>
          <a:xfrm>
            <a:off x="611631" y="1929384"/>
            <a:ext cx="201168" cy="252985"/>
          </a:xfrm>
          <a:prstGeom prst="rect">
            <a:avLst/>
          </a:prstGeom>
        </p:spPr>
      </p:pic>
      <p:pic>
        <p:nvPicPr>
          <p:cNvPr id="10" name="Picture 9" descr="bb_spectrum_ppt_crop.jpg"/>
          <p:cNvPicPr>
            <a:picLocks noChangeAspect="1"/>
          </p:cNvPicPr>
          <p:nvPr userDrawn="1"/>
        </p:nvPicPr>
        <p:blipFill>
          <a:blip r:embed="rId3"/>
          <a:stretch>
            <a:fillRect/>
          </a:stretch>
        </p:blipFill>
        <p:spPr>
          <a:xfrm>
            <a:off x="0" y="0"/>
            <a:ext cx="9144000" cy="155448"/>
          </a:xfrm>
          <a:prstGeom prst="rect">
            <a:avLst/>
          </a:prstGeom>
          <a:effectLst>
            <a:outerShdw blurRad="50800" dist="38100" dir="5700000">
              <a:srgbClr val="000000">
                <a:alpha val="43000"/>
              </a:srgbClr>
            </a:outerShdw>
          </a:effectLst>
        </p:spPr>
      </p:pic>
      <p:pic>
        <p:nvPicPr>
          <p:cNvPr id="12" name="Picture 11" descr="bb_logo_wtag_white.png"/>
          <p:cNvPicPr>
            <a:picLocks noChangeAspect="1"/>
          </p:cNvPicPr>
          <p:nvPr userDrawn="1"/>
        </p:nvPicPr>
        <p:blipFill>
          <a:blip r:embed="rId4"/>
          <a:stretch>
            <a:fillRect/>
          </a:stretch>
        </p:blipFill>
        <p:spPr>
          <a:xfrm>
            <a:off x="6154163" y="5596128"/>
            <a:ext cx="2487173" cy="618745"/>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350582"/>
            <a:ext cx="7507224" cy="47962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pic>
        <p:nvPicPr>
          <p:cNvPr id="5" name="Picture 4" descr="bb_arrow.png"/>
          <p:cNvPicPr>
            <a:picLocks noChangeAspect="1"/>
          </p:cNvPicPr>
          <p:nvPr userDrawn="1"/>
        </p:nvPicPr>
        <p:blipFill>
          <a:blip r:embed="rId2"/>
          <a:stretch>
            <a:fillRect/>
          </a:stretch>
        </p:blipFill>
        <p:spPr>
          <a:xfrm>
            <a:off x="611631" y="740664"/>
            <a:ext cx="201168" cy="252985"/>
          </a:xfrm>
          <a:prstGeom prst="rect">
            <a:avLst/>
          </a:prstGeom>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dirty="0" smtClean="0"/>
              <a:t>Click to edit Master title style</a:t>
            </a:r>
            <a:endParaRPr lang="en-US" dirty="0"/>
          </a:p>
        </p:txBody>
      </p:sp>
      <p:pic>
        <p:nvPicPr>
          <p:cNvPr id="8" name="Picture 7" descr="bb_arrow.png"/>
          <p:cNvPicPr>
            <a:picLocks noChangeAspect="1"/>
          </p:cNvPicPr>
          <p:nvPr userDrawn="1"/>
        </p:nvPicPr>
        <p:blipFill>
          <a:blip r:embed="rId2"/>
          <a:stretch>
            <a:fillRect/>
          </a:stretch>
        </p:blipFill>
        <p:spPr>
          <a:xfrm>
            <a:off x="612648" y="3185667"/>
            <a:ext cx="201168" cy="252985"/>
          </a:xfrm>
          <a:prstGeom prst="rect">
            <a:avLst/>
          </a:prstGeom>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chor="t" anchorCtr="0">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bb_arrow.png"/>
          <p:cNvPicPr>
            <a:picLocks noChangeAspect="1"/>
          </p:cNvPicPr>
          <p:nvPr userDrawn="1"/>
        </p:nvPicPr>
        <p:blipFill>
          <a:blip r:embed="rId2"/>
          <a:stretch>
            <a:fillRect/>
          </a:stretch>
        </p:blipFill>
        <p:spPr>
          <a:xfrm>
            <a:off x="611631" y="740664"/>
            <a:ext cx="201168" cy="252985"/>
          </a:xfrm>
          <a:prstGeom prst="rect">
            <a:avLst/>
          </a:prstGeom>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chemeClr val="tx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bb_arrow.png"/>
          <p:cNvPicPr>
            <a:picLocks noChangeAspect="1"/>
          </p:cNvPicPr>
          <p:nvPr userDrawn="1"/>
        </p:nvPicPr>
        <p:blipFill>
          <a:blip r:embed="rId2"/>
          <a:stretch>
            <a:fillRect/>
          </a:stretch>
        </p:blipFill>
        <p:spPr>
          <a:xfrm>
            <a:off x="611631" y="740664"/>
            <a:ext cx="201168" cy="252985"/>
          </a:xfrm>
          <a:prstGeom prst="rect">
            <a:avLst/>
          </a:prstGeom>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sp>
        <p:nvSpPr>
          <p:cNvPr id="14" name="Chart Placeholder 13"/>
          <p:cNvSpPr>
            <a:spLocks noGrp="1"/>
          </p:cNvSpPr>
          <p:nvPr>
            <p:ph type="chart" sz="quarter" idx="13"/>
          </p:nvPr>
        </p:nvSpPr>
        <p:spPr>
          <a:xfrm>
            <a:off x="841375" y="1473200"/>
            <a:ext cx="7510463" cy="4581525"/>
          </a:xfrm>
        </p:spPr>
        <p:txBody>
          <a:bodyPr/>
          <a:lstStyle/>
          <a:p>
            <a:endParaRPr lang="en-US"/>
          </a:p>
        </p:txBody>
      </p:sp>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pic>
        <p:nvPicPr>
          <p:cNvPr id="5" name="Picture 4" descr="bb_arrow.png"/>
          <p:cNvPicPr>
            <a:picLocks noChangeAspect="1"/>
          </p:cNvPicPr>
          <p:nvPr userDrawn="1"/>
        </p:nvPicPr>
        <p:blipFill>
          <a:blip r:embed="rId2"/>
          <a:stretch>
            <a:fillRect/>
          </a:stretch>
        </p:blipFill>
        <p:spPr>
          <a:xfrm>
            <a:off x="611631" y="740664"/>
            <a:ext cx="201168" cy="252985"/>
          </a:xfrm>
          <a:prstGeom prst="rect">
            <a:avLst/>
          </a:prstGeom>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pic>
        <p:nvPicPr>
          <p:cNvPr id="4" name="Picture 3" descr="bb_arrow.png"/>
          <p:cNvPicPr>
            <a:picLocks noChangeAspect="1"/>
          </p:cNvPicPr>
          <p:nvPr userDrawn="1"/>
        </p:nvPicPr>
        <p:blipFill>
          <a:blip r:embed="rId2"/>
          <a:stretch>
            <a:fillRect/>
          </a:stretch>
        </p:blipFill>
        <p:spPr>
          <a:xfrm>
            <a:off x="611631" y="740664"/>
            <a:ext cx="201168" cy="252985"/>
          </a:xfrm>
          <a:prstGeom prst="rect">
            <a:avLst/>
          </a:prstGeom>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373C3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a:p>
        </p:txBody>
      </p:sp>
      <p:sp>
        <p:nvSpPr>
          <p:cNvPr id="6" name="Title 1"/>
          <p:cNvSpPr>
            <a:spLocks noGrp="1"/>
          </p:cNvSpPr>
          <p:nvPr>
            <p:ph type="ctrTitle"/>
          </p:nvPr>
        </p:nvSpPr>
        <p:spPr>
          <a:xfrm>
            <a:off x="877824" y="1745488"/>
            <a:ext cx="7595616" cy="543052"/>
          </a:xfrm>
        </p:spPr>
        <p:txBody>
          <a:bodyPr>
            <a:noAutofit/>
          </a:bodyPr>
          <a:lstStyle>
            <a:lvl1pPr>
              <a:defRPr sz="3200">
                <a:solidFill>
                  <a:srgbClr val="5BAC35"/>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6B6F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bb_spectrum_ppt_crop.jpg"/>
          <p:cNvPicPr>
            <a:picLocks noChangeAspect="1"/>
          </p:cNvPicPr>
          <p:nvPr userDrawn="1"/>
        </p:nvPicPr>
        <p:blipFill>
          <a:blip r:embed="rId2"/>
          <a:stretch>
            <a:fillRect/>
          </a:stretch>
        </p:blipFill>
        <p:spPr>
          <a:xfrm>
            <a:off x="0" y="0"/>
            <a:ext cx="9144000" cy="155448"/>
          </a:xfrm>
          <a:prstGeom prst="rect">
            <a:avLst/>
          </a:prstGeom>
          <a:effectLst>
            <a:outerShdw blurRad="50800" dist="38100" dir="5700000">
              <a:srgbClr val="000000">
                <a:alpha val="43000"/>
              </a:srgbClr>
            </a:outerShdw>
          </a:effectLst>
        </p:spPr>
      </p:pic>
      <p:pic>
        <p:nvPicPr>
          <p:cNvPr id="8" name="Picture 7" descr="bb_logo_wtag_white_grn.png"/>
          <p:cNvPicPr>
            <a:picLocks noChangeAspect="1"/>
          </p:cNvPicPr>
          <p:nvPr userDrawn="1"/>
        </p:nvPicPr>
        <p:blipFill>
          <a:blip r:embed="rId3"/>
          <a:stretch>
            <a:fillRect/>
          </a:stretch>
        </p:blipFill>
        <p:spPr>
          <a:xfrm>
            <a:off x="6154163" y="5596128"/>
            <a:ext cx="2487173" cy="618745"/>
          </a:xfrm>
          <a:prstGeom prst="rect">
            <a:avLst/>
          </a:prstGeom>
        </p:spPr>
      </p:pic>
      <p:pic>
        <p:nvPicPr>
          <p:cNvPr id="13" name="Picture 12" descr="bb_arrow_white.png"/>
          <p:cNvPicPr>
            <a:picLocks noChangeAspect="1"/>
          </p:cNvPicPr>
          <p:nvPr userDrawn="1"/>
        </p:nvPicPr>
        <p:blipFill>
          <a:blip r:embed="rId4"/>
          <a:stretch>
            <a:fillRect/>
          </a:stretch>
        </p:blipFill>
        <p:spPr>
          <a:xfrm>
            <a:off x="612648" y="1929384"/>
            <a:ext cx="201168" cy="252985"/>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350582"/>
            <a:ext cx="7507224" cy="47962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pic>
        <p:nvPicPr>
          <p:cNvPr id="8" name="Picture 7" descr="bb_arrow_white.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pic>
        <p:nvPicPr>
          <p:cNvPr id="8" name="Picture 7" descr="bb_arrow.png"/>
          <p:cNvPicPr>
            <a:picLocks noChangeAspect="1"/>
          </p:cNvPicPr>
          <p:nvPr userDrawn="1"/>
        </p:nvPicPr>
        <p:blipFill>
          <a:blip r:embed="rId2"/>
          <a:stretch>
            <a:fillRect/>
          </a:stretch>
        </p:blipFill>
        <p:spPr>
          <a:xfrm>
            <a:off x="612648" y="3185667"/>
            <a:ext cx="201168" cy="252985"/>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dirty="0" smtClean="0"/>
              <a:t>Click to edit Master title style</a:t>
            </a:r>
            <a:endParaRPr lang="en-US" dirty="0"/>
          </a:p>
        </p:txBody>
      </p:sp>
      <p:pic>
        <p:nvPicPr>
          <p:cNvPr id="7" name="Picture 6" descr="bb_arrow_white.png"/>
          <p:cNvPicPr>
            <a:picLocks noChangeAspect="1"/>
          </p:cNvPicPr>
          <p:nvPr userDrawn="1"/>
        </p:nvPicPr>
        <p:blipFill>
          <a:blip r:embed="rId2"/>
          <a:stretch>
            <a:fillRect/>
          </a:stretch>
        </p:blipFill>
        <p:spPr>
          <a:xfrm>
            <a:off x="612648" y="3182112"/>
            <a:ext cx="201168" cy="252985"/>
          </a:xfrm>
          <a:prstGeom prst="rect">
            <a:avLst/>
          </a:prstGeom>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chor="t" anchorCtr="0">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pic>
        <p:nvPicPr>
          <p:cNvPr id="10" name="Picture 9" descr="bb_arrow_white.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bb_arrow_white.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bb_arrow_white.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sp>
        <p:nvSpPr>
          <p:cNvPr id="14" name="Chart Placeholder 13"/>
          <p:cNvSpPr>
            <a:spLocks noGrp="1"/>
          </p:cNvSpPr>
          <p:nvPr>
            <p:ph type="chart" sz="quarter" idx="13"/>
          </p:nvPr>
        </p:nvSpPr>
        <p:spPr>
          <a:xfrm>
            <a:off x="841375" y="1473200"/>
            <a:ext cx="7510463" cy="4581525"/>
          </a:xfrm>
        </p:spPr>
        <p:txBody>
          <a:bodyPr/>
          <a:lstStyle/>
          <a:p>
            <a:endParaRPr lang="en-US"/>
          </a:p>
        </p:txBody>
      </p:sp>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dirty="0" smtClean="0"/>
              <a:t>Click to edit Master title style</a:t>
            </a:r>
            <a:endParaRPr lang="en-US" dirty="0"/>
          </a:p>
        </p:txBody>
      </p:sp>
      <p:pic>
        <p:nvPicPr>
          <p:cNvPr id="8" name="Picture 7" descr="bb_arrow_white.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pic>
        <p:nvPicPr>
          <p:cNvPr id="7" name="Picture 6" descr="bb_arrow_white.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sp>
        <p:nvSpPr>
          <p:cNvPr id="14" name="Chart Placeholder 13"/>
          <p:cNvSpPr>
            <a:spLocks noGrp="1"/>
          </p:cNvSpPr>
          <p:nvPr>
            <p:ph type="chart" sz="quarter" idx="13"/>
          </p:nvPr>
        </p:nvSpPr>
        <p:spPr>
          <a:xfrm>
            <a:off x="841375" y="1473200"/>
            <a:ext cx="7510463" cy="4581525"/>
          </a:xfrm>
        </p:spPr>
        <p:txBody>
          <a:bodyPr/>
          <a:lstStyle/>
          <a:p>
            <a:r>
              <a:rPr lang="en-US" smtClean="0"/>
              <a:t>Click icon to add chart</a:t>
            </a:r>
            <a:endParaRPr lang="en-US"/>
          </a:p>
        </p:txBody>
      </p:sp>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pic>
        <p:nvPicPr>
          <p:cNvPr id="6" name="Picture 5" descr="bb_arrow.png"/>
          <p:cNvPicPr>
            <a:picLocks noChangeAspect="1"/>
          </p:cNvPicPr>
          <p:nvPr userDrawn="1"/>
        </p:nvPicPr>
        <p:blipFill>
          <a:blip r:embed="rId2"/>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6.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5.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248" y="1115568"/>
            <a:ext cx="7507224" cy="747078"/>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41248" y="1874521"/>
            <a:ext cx="7507224" cy="427228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bb_spectrum_ppt_crop.jpg"/>
          <p:cNvPicPr>
            <a:picLocks noChangeAspect="1"/>
          </p:cNvPicPr>
          <p:nvPr/>
        </p:nvPicPr>
        <p:blipFill>
          <a:blip r:embed="rId11"/>
          <a:stretch>
            <a:fillRect/>
          </a:stretch>
        </p:blipFill>
        <p:spPr>
          <a:xfrm>
            <a:off x="0" y="0"/>
            <a:ext cx="9144000" cy="155448"/>
          </a:xfrm>
          <a:prstGeom prst="rect">
            <a:avLst/>
          </a:prstGeom>
          <a:effectLst>
            <a:outerShdw blurRad="50800" dist="38100" dir="5700000">
              <a:srgbClr val="000000">
                <a:alpha val="43000"/>
              </a:srgbClr>
            </a:outerShdw>
          </a:effectLst>
        </p:spPr>
      </p:pic>
      <p:cxnSp>
        <p:nvCxnSpPr>
          <p:cNvPr id="9" name="Straight Connector 8"/>
          <p:cNvCxnSpPr/>
          <p:nvPr/>
        </p:nvCxnSpPr>
        <p:spPr>
          <a:xfrm>
            <a:off x="-110067" y="6346620"/>
            <a:ext cx="9398000"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 name="Picture 9" descr="bb_logo_notag.png"/>
          <p:cNvPicPr>
            <a:picLocks noChangeAspect="1"/>
          </p:cNvPicPr>
          <p:nvPr/>
        </p:nvPicPr>
        <p:blipFill>
          <a:blip r:embed="rId12"/>
          <a:stretch>
            <a:fillRect/>
          </a:stretch>
        </p:blipFill>
        <p:spPr>
          <a:xfrm>
            <a:off x="7498080" y="6437376"/>
            <a:ext cx="1258827" cy="192024"/>
          </a:xfrm>
          <a:prstGeom prst="rect">
            <a:avLst/>
          </a:prstGeom>
        </p:spPr>
      </p:pic>
      <p:sp>
        <p:nvSpPr>
          <p:cNvPr id="14" name="TextBox 13"/>
          <p:cNvSpPr txBox="1"/>
          <p:nvPr/>
        </p:nvSpPr>
        <p:spPr>
          <a:xfrm>
            <a:off x="356615" y="6437376"/>
            <a:ext cx="2562076" cy="329184"/>
          </a:xfrm>
          <a:prstGeom prst="rect">
            <a:avLst/>
          </a:prstGeom>
          <a:noFill/>
        </p:spPr>
        <p:txBody>
          <a:bodyPr wrap="square" rtlCol="0" anchor="ctr"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rgbClr val="6B6F71"/>
                </a:solidFill>
              </a:rPr>
              <a:t>Grow Kickoff</a:t>
            </a:r>
          </a:p>
          <a:p>
            <a:endParaRPr lang="en-US" sz="1000" b="1" dirty="0">
              <a:ln>
                <a:noFill/>
              </a:ln>
              <a:solidFill>
                <a:srgbClr val="6B6F71"/>
              </a:solidFill>
            </a:endParaRPr>
          </a:p>
        </p:txBody>
      </p:sp>
      <p:sp>
        <p:nvSpPr>
          <p:cNvPr id="15" name="TextBox 14"/>
          <p:cNvSpPr txBox="1"/>
          <p:nvPr/>
        </p:nvSpPr>
        <p:spPr>
          <a:xfrm>
            <a:off x="1371600" y="6400800"/>
            <a:ext cx="2895600" cy="365760"/>
          </a:xfrm>
          <a:prstGeom prst="rect">
            <a:avLst/>
          </a:prstGeom>
          <a:noFill/>
        </p:spPr>
        <p:txBody>
          <a:bodyPr wrap="square" rtlCol="0" anchor="ctr" anchorCtr="0">
            <a:noAutofit/>
          </a:bodyPr>
          <a:lstStyle/>
          <a:p>
            <a:endParaRPr lang="en-US" sz="1000" b="1" dirty="0">
              <a:solidFill>
                <a:srgbClr val="6B6F71"/>
              </a:solidFill>
            </a:endParaRPr>
          </a:p>
        </p:txBody>
      </p:sp>
      <p:sp>
        <p:nvSpPr>
          <p:cNvPr id="16" name="TextBox 15"/>
          <p:cNvSpPr txBox="1"/>
          <p:nvPr/>
        </p:nvSpPr>
        <p:spPr>
          <a:xfrm>
            <a:off x="4343400" y="6400800"/>
            <a:ext cx="457200" cy="369332"/>
          </a:xfrm>
          <a:prstGeom prst="rect">
            <a:avLst/>
          </a:prstGeom>
          <a:noFill/>
        </p:spPr>
        <p:txBody>
          <a:bodyPr wrap="square" rtlCol="0" anchor="ctr" anchorCtr="0">
            <a:noAutofit/>
          </a:bodyPr>
          <a:lstStyle/>
          <a:p>
            <a:pPr algn="ctr"/>
            <a:fld id="{6D070607-190C-C94A-A834-A76B70071909}" type="slidenum">
              <a:rPr lang="en-US" sz="1000" b="1" smtClean="0">
                <a:solidFill>
                  <a:srgbClr val="6B6F71"/>
                </a:solidFill>
              </a:rPr>
              <a:pPr algn="ctr"/>
              <a:t>‹#›</a:t>
            </a:fld>
            <a:endParaRPr lang="en-US" sz="1000" b="1" dirty="0">
              <a:solidFill>
                <a:srgbClr val="6B6F71"/>
              </a:solidFill>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transition>
    <p:fade/>
  </p:transition>
  <p:hf hdr="0"/>
  <p:txStyles>
    <p:titleStyle>
      <a:lvl1pPr algn="l" defTabSz="457200" rtl="0" eaLnBrk="1" latinLnBrk="0" hangingPunct="1">
        <a:spcBef>
          <a:spcPct val="0"/>
        </a:spcBef>
        <a:buNone/>
        <a:defRPr sz="2600" b="1" i="0" kern="1200" cap="all" spc="300">
          <a:solidFill>
            <a:srgbClr val="5BAC35"/>
          </a:solidFill>
          <a:latin typeface="Arial Narrow"/>
          <a:ea typeface="+mj-ea"/>
          <a:cs typeface="Arial Narrow"/>
        </a:defRPr>
      </a:lvl1pPr>
    </p:titleStyle>
    <p:bodyStyle>
      <a:lvl1pPr marL="182880" indent="-182880" algn="l" defTabSz="457200" rtl="0" eaLnBrk="1" latinLnBrk="0" hangingPunct="1">
        <a:spcBef>
          <a:spcPct val="20000"/>
        </a:spcBef>
        <a:buFont typeface="Arial"/>
        <a:buChar char="•"/>
        <a:defRPr sz="1800" b="0" i="0" kern="1200">
          <a:solidFill>
            <a:srgbClr val="6B6F71"/>
          </a:solidFill>
          <a:latin typeface="Arial"/>
          <a:ea typeface="+mn-ea"/>
          <a:cs typeface="Arial"/>
        </a:defRPr>
      </a:lvl1pPr>
      <a:lvl2pPr marL="420624" indent="-219456" algn="l" defTabSz="457200" rtl="0" eaLnBrk="1" latinLnBrk="0" hangingPunct="1">
        <a:spcBef>
          <a:spcPct val="20000"/>
        </a:spcBef>
        <a:buFont typeface="Lucida Grande"/>
        <a:buChar char="-"/>
        <a:defRPr sz="1600" b="0" i="0" kern="1200">
          <a:solidFill>
            <a:srgbClr val="6B6F71"/>
          </a:solidFill>
          <a:latin typeface="Arial"/>
          <a:ea typeface="+mn-ea"/>
          <a:cs typeface="Arial"/>
        </a:defRPr>
      </a:lvl2pPr>
      <a:lvl3pPr marL="630936"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3pPr>
      <a:lvl4pPr marL="868680" indent="-219456" algn="l" defTabSz="457200" rtl="0" eaLnBrk="1" latinLnBrk="0" hangingPunct="1">
        <a:spcBef>
          <a:spcPct val="20000"/>
        </a:spcBef>
        <a:buSzPct val="100000"/>
        <a:buFont typeface="Lucida Grande"/>
        <a:buChar char="–"/>
        <a:defRPr sz="1600" b="0" i="0" kern="1200">
          <a:solidFill>
            <a:srgbClr val="6B6F71"/>
          </a:solidFill>
          <a:latin typeface="Arial"/>
          <a:ea typeface="+mn-ea"/>
          <a:cs typeface="Arial"/>
        </a:defRPr>
      </a:lvl4pPr>
      <a:lvl5pPr marL="1060704"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248" y="1115568"/>
            <a:ext cx="7507224" cy="747078"/>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41248" y="1874521"/>
            <a:ext cx="7507224" cy="427228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bb_spectrum_ppt_crop.jpg"/>
          <p:cNvPicPr>
            <a:picLocks noChangeAspect="1"/>
          </p:cNvPicPr>
          <p:nvPr/>
        </p:nvPicPr>
        <p:blipFill>
          <a:blip r:embed="rId12"/>
          <a:stretch>
            <a:fillRect/>
          </a:stretch>
        </p:blipFill>
        <p:spPr>
          <a:xfrm>
            <a:off x="0" y="0"/>
            <a:ext cx="9144000" cy="155448"/>
          </a:xfrm>
          <a:prstGeom prst="rect">
            <a:avLst/>
          </a:prstGeom>
          <a:effectLst>
            <a:outerShdw blurRad="50800" dist="38100" dir="5700000">
              <a:srgbClr val="000000">
                <a:alpha val="43000"/>
              </a:srgbClr>
            </a:outerShdw>
          </a:effectLst>
        </p:spPr>
      </p:pic>
      <p:cxnSp>
        <p:nvCxnSpPr>
          <p:cNvPr id="9" name="Straight Connector 8"/>
          <p:cNvCxnSpPr/>
          <p:nvPr/>
        </p:nvCxnSpPr>
        <p:spPr>
          <a:xfrm>
            <a:off x="-110067" y="6346620"/>
            <a:ext cx="9398000"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 name="Picture 9" descr="bb_logo_notag.png"/>
          <p:cNvPicPr>
            <a:picLocks noChangeAspect="1"/>
          </p:cNvPicPr>
          <p:nvPr/>
        </p:nvPicPr>
        <p:blipFill>
          <a:blip r:embed="rId13"/>
          <a:stretch>
            <a:fillRect/>
          </a:stretch>
        </p:blipFill>
        <p:spPr>
          <a:xfrm>
            <a:off x="7498080" y="6437376"/>
            <a:ext cx="1258827" cy="192024"/>
          </a:xfrm>
          <a:prstGeom prst="rect">
            <a:avLst/>
          </a:prstGeom>
        </p:spPr>
      </p:pic>
      <p:sp>
        <p:nvSpPr>
          <p:cNvPr id="14" name="TextBox 13"/>
          <p:cNvSpPr txBox="1"/>
          <p:nvPr/>
        </p:nvSpPr>
        <p:spPr>
          <a:xfrm>
            <a:off x="356616" y="6400800"/>
            <a:ext cx="1014984" cy="365760"/>
          </a:xfrm>
          <a:prstGeom prst="rect">
            <a:avLst/>
          </a:prstGeom>
          <a:noFill/>
        </p:spPr>
        <p:txBody>
          <a:bodyPr wrap="square" rtlCol="0" anchor="ctr" anchorCtr="0">
            <a:noAutofit/>
          </a:bodyPr>
          <a:lstStyle/>
          <a:p>
            <a:fld id="{D0BA1F1C-67BF-5C4A-9165-8621CFBAC045}" type="datetime1">
              <a:rPr lang="en-US" sz="1000" b="1" smtClean="0">
                <a:ln>
                  <a:noFill/>
                </a:ln>
                <a:solidFill>
                  <a:srgbClr val="6B6F71"/>
                </a:solidFill>
              </a:rPr>
              <a:pPr/>
              <a:t>01/25/2016</a:t>
            </a:fld>
            <a:endParaRPr lang="en-US" sz="1000" b="1" dirty="0">
              <a:ln>
                <a:noFill/>
              </a:ln>
              <a:solidFill>
                <a:srgbClr val="6B6F71"/>
              </a:solidFill>
            </a:endParaRPr>
          </a:p>
        </p:txBody>
      </p:sp>
      <p:sp>
        <p:nvSpPr>
          <p:cNvPr id="15" name="TextBox 14"/>
          <p:cNvSpPr txBox="1"/>
          <p:nvPr/>
        </p:nvSpPr>
        <p:spPr>
          <a:xfrm>
            <a:off x="1371600" y="6400800"/>
            <a:ext cx="2895600" cy="365760"/>
          </a:xfrm>
          <a:prstGeom prst="rect">
            <a:avLst/>
          </a:prstGeom>
          <a:noFill/>
        </p:spPr>
        <p:txBody>
          <a:bodyPr wrap="square" rtlCol="0" anchor="ctr" anchorCtr="0">
            <a:noAutofit/>
          </a:bodyPr>
          <a:lstStyle/>
          <a:p>
            <a:r>
              <a:rPr lang="en-US" sz="1000" b="1" dirty="0" smtClean="0">
                <a:solidFill>
                  <a:srgbClr val="6B6F71"/>
                </a:solidFill>
              </a:rPr>
              <a:t>Footer</a:t>
            </a:r>
            <a:endParaRPr lang="en-US" sz="1000" b="1" dirty="0">
              <a:solidFill>
                <a:srgbClr val="6B6F71"/>
              </a:solidFill>
            </a:endParaRPr>
          </a:p>
        </p:txBody>
      </p:sp>
      <p:sp>
        <p:nvSpPr>
          <p:cNvPr id="16" name="TextBox 15"/>
          <p:cNvSpPr txBox="1"/>
          <p:nvPr/>
        </p:nvSpPr>
        <p:spPr>
          <a:xfrm>
            <a:off x="4343400" y="6400800"/>
            <a:ext cx="457200" cy="369332"/>
          </a:xfrm>
          <a:prstGeom prst="rect">
            <a:avLst/>
          </a:prstGeom>
          <a:noFill/>
        </p:spPr>
        <p:txBody>
          <a:bodyPr wrap="square" rtlCol="0" anchor="ctr" anchorCtr="0">
            <a:noAutofit/>
          </a:bodyPr>
          <a:lstStyle/>
          <a:p>
            <a:pPr algn="ctr"/>
            <a:fld id="{6D070607-190C-C94A-A834-A76B70071909}" type="slidenum">
              <a:rPr lang="en-US" sz="1000" b="1" smtClean="0">
                <a:solidFill>
                  <a:srgbClr val="6B6F71"/>
                </a:solidFill>
              </a:rPr>
              <a:pPr algn="ctr"/>
              <a:t>‹#›</a:t>
            </a:fld>
            <a:endParaRPr lang="en-US" sz="1000" b="1" dirty="0">
              <a:solidFill>
                <a:srgbClr val="6B6F71"/>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2" r:id="rId2"/>
    <p:sldLayoutId id="2147483669" r:id="rId3"/>
    <p:sldLayoutId id="2147483651" r:id="rId4"/>
    <p:sldLayoutId id="2147483664" r:id="rId5"/>
    <p:sldLayoutId id="2147483665" r:id="rId6"/>
    <p:sldLayoutId id="2147483666" r:id="rId7"/>
    <p:sldLayoutId id="2147483654" r:id="rId8"/>
    <p:sldLayoutId id="2147483655" r:id="rId9"/>
  </p:sldLayoutIdLst>
  <p:transition>
    <p:fade/>
  </p:transition>
  <p:timing>
    <p:tnLst>
      <p:par>
        <p:cTn id="1" dur="indefinite" restart="never" nodeType="tmRoot"/>
      </p:par>
    </p:tnLst>
  </p:timing>
  <p:hf hdr="0"/>
  <p:txStyles>
    <p:titleStyle>
      <a:lvl1pPr algn="l" defTabSz="457200" rtl="0" eaLnBrk="1" latinLnBrk="0" hangingPunct="1">
        <a:spcBef>
          <a:spcPct val="0"/>
        </a:spcBef>
        <a:buNone/>
        <a:defRPr sz="2600" b="1" i="0" kern="1200" cap="all" spc="300">
          <a:solidFill>
            <a:srgbClr val="5BAC35"/>
          </a:solidFill>
          <a:latin typeface="Arial Narrow"/>
          <a:ea typeface="+mj-ea"/>
          <a:cs typeface="Arial Narrow"/>
        </a:defRPr>
      </a:lvl1pPr>
    </p:titleStyle>
    <p:bodyStyle>
      <a:lvl1pPr marL="182880" indent="-182880" algn="l" defTabSz="457200" rtl="0" eaLnBrk="1" latinLnBrk="0" hangingPunct="1">
        <a:spcBef>
          <a:spcPct val="20000"/>
        </a:spcBef>
        <a:buFont typeface="Arial"/>
        <a:buChar char="•"/>
        <a:defRPr sz="1800" b="0" i="0" kern="1200">
          <a:solidFill>
            <a:srgbClr val="6B6F71"/>
          </a:solidFill>
          <a:latin typeface="Arial"/>
          <a:ea typeface="+mn-ea"/>
          <a:cs typeface="Arial"/>
        </a:defRPr>
      </a:lvl1pPr>
      <a:lvl2pPr marL="420624" indent="-219456" algn="l" defTabSz="457200" rtl="0" eaLnBrk="1" latinLnBrk="0" hangingPunct="1">
        <a:spcBef>
          <a:spcPct val="20000"/>
        </a:spcBef>
        <a:buFont typeface="Lucida Grande"/>
        <a:buChar char="-"/>
        <a:defRPr sz="1600" b="0" i="0" kern="1200">
          <a:solidFill>
            <a:srgbClr val="6B6F71"/>
          </a:solidFill>
          <a:latin typeface="Arial"/>
          <a:ea typeface="+mn-ea"/>
          <a:cs typeface="Arial"/>
        </a:defRPr>
      </a:lvl2pPr>
      <a:lvl3pPr marL="630936"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3pPr>
      <a:lvl4pPr marL="868680" indent="-219456" algn="l" defTabSz="457200" rtl="0" eaLnBrk="1" latinLnBrk="0" hangingPunct="1">
        <a:spcBef>
          <a:spcPct val="20000"/>
        </a:spcBef>
        <a:buSzPct val="100000"/>
        <a:buFont typeface="Lucida Grande"/>
        <a:buChar char="–"/>
        <a:defRPr sz="1600" b="0" i="0" kern="1200">
          <a:solidFill>
            <a:srgbClr val="6B6F71"/>
          </a:solidFill>
          <a:latin typeface="Arial"/>
          <a:ea typeface="+mn-ea"/>
          <a:cs typeface="Arial"/>
        </a:defRPr>
      </a:lvl4pPr>
      <a:lvl5pPr marL="1060704"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5BAC3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a:p>
        </p:txBody>
      </p:sp>
      <p:sp>
        <p:nvSpPr>
          <p:cNvPr id="2" name="Title Placeholder 1"/>
          <p:cNvSpPr>
            <a:spLocks noGrp="1"/>
          </p:cNvSpPr>
          <p:nvPr>
            <p:ph type="title"/>
          </p:nvPr>
        </p:nvSpPr>
        <p:spPr>
          <a:xfrm>
            <a:off x="841248" y="1115568"/>
            <a:ext cx="7507224" cy="747078"/>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41248" y="1874521"/>
            <a:ext cx="7507224" cy="427228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bb_spectrum_ppt_crop.jpg"/>
          <p:cNvPicPr>
            <a:picLocks noChangeAspect="1"/>
          </p:cNvPicPr>
          <p:nvPr/>
        </p:nvPicPr>
        <p:blipFill>
          <a:blip r:embed="rId12"/>
          <a:stretch>
            <a:fillRect/>
          </a:stretch>
        </p:blipFill>
        <p:spPr>
          <a:xfrm>
            <a:off x="0" y="0"/>
            <a:ext cx="9144000" cy="155448"/>
          </a:xfrm>
          <a:prstGeom prst="rect">
            <a:avLst/>
          </a:prstGeom>
          <a:effectLst>
            <a:outerShdw blurRad="50800" dist="38100" dir="5700000">
              <a:srgbClr val="000000">
                <a:alpha val="43000"/>
              </a:srgbClr>
            </a:outerShdw>
          </a:effectLst>
        </p:spPr>
      </p:pic>
      <p:cxnSp>
        <p:nvCxnSpPr>
          <p:cNvPr id="9" name="Straight Connector 8"/>
          <p:cNvCxnSpPr/>
          <p:nvPr/>
        </p:nvCxnSpPr>
        <p:spPr>
          <a:xfrm>
            <a:off x="-110067" y="6346620"/>
            <a:ext cx="9398000"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bb_logo_notag_white.png"/>
          <p:cNvPicPr>
            <a:picLocks noChangeAspect="1"/>
          </p:cNvPicPr>
          <p:nvPr/>
        </p:nvPicPr>
        <p:blipFill>
          <a:blip r:embed="rId13"/>
          <a:stretch>
            <a:fillRect/>
          </a:stretch>
        </p:blipFill>
        <p:spPr>
          <a:xfrm>
            <a:off x="7498080" y="6437376"/>
            <a:ext cx="1258827" cy="192024"/>
          </a:xfrm>
          <a:prstGeom prst="rect">
            <a:avLst/>
          </a:prstGeom>
        </p:spPr>
      </p:pic>
      <p:sp>
        <p:nvSpPr>
          <p:cNvPr id="13" name="TextBox 12"/>
          <p:cNvSpPr txBox="1"/>
          <p:nvPr/>
        </p:nvSpPr>
        <p:spPr>
          <a:xfrm>
            <a:off x="356616" y="6400800"/>
            <a:ext cx="1014984" cy="365760"/>
          </a:xfrm>
          <a:prstGeom prst="rect">
            <a:avLst/>
          </a:prstGeom>
          <a:noFill/>
        </p:spPr>
        <p:txBody>
          <a:bodyPr wrap="square" rtlCol="0" anchor="ctr" anchorCtr="0">
            <a:noAutofit/>
          </a:bodyPr>
          <a:lstStyle/>
          <a:p>
            <a:fld id="{D0BA1F1C-67BF-5C4A-9165-8621CFBAC045}" type="datetime1">
              <a:rPr lang="en-US" sz="1000" b="1" smtClean="0">
                <a:ln>
                  <a:noFill/>
                </a:ln>
                <a:solidFill>
                  <a:srgbClr val="FFFFFF"/>
                </a:solidFill>
              </a:rPr>
              <a:pPr/>
              <a:t>01/25/2016</a:t>
            </a:fld>
            <a:endParaRPr lang="en-US" sz="1000" b="1" dirty="0">
              <a:ln>
                <a:noFill/>
              </a:ln>
              <a:solidFill>
                <a:srgbClr val="FFFFFF"/>
              </a:solidFill>
            </a:endParaRPr>
          </a:p>
        </p:txBody>
      </p:sp>
      <p:sp>
        <p:nvSpPr>
          <p:cNvPr id="14" name="TextBox 13"/>
          <p:cNvSpPr txBox="1"/>
          <p:nvPr/>
        </p:nvSpPr>
        <p:spPr>
          <a:xfrm>
            <a:off x="1371600" y="6400800"/>
            <a:ext cx="2895600" cy="365760"/>
          </a:xfrm>
          <a:prstGeom prst="rect">
            <a:avLst/>
          </a:prstGeom>
          <a:noFill/>
        </p:spPr>
        <p:txBody>
          <a:bodyPr wrap="square" rtlCol="0" anchor="ctr" anchorCtr="0">
            <a:noAutofit/>
          </a:bodyPr>
          <a:lstStyle/>
          <a:p>
            <a:r>
              <a:rPr lang="en-US" sz="1000" b="1" dirty="0" smtClean="0">
                <a:solidFill>
                  <a:srgbClr val="373C3F"/>
                </a:solidFill>
              </a:rPr>
              <a:t>Footer</a:t>
            </a:r>
            <a:endParaRPr lang="en-US" sz="1000" b="1" dirty="0">
              <a:solidFill>
                <a:srgbClr val="373C3F"/>
              </a:solidFill>
            </a:endParaRPr>
          </a:p>
        </p:txBody>
      </p:sp>
      <p:sp>
        <p:nvSpPr>
          <p:cNvPr id="15" name="TextBox 14"/>
          <p:cNvSpPr txBox="1"/>
          <p:nvPr/>
        </p:nvSpPr>
        <p:spPr>
          <a:xfrm>
            <a:off x="4343400" y="6400800"/>
            <a:ext cx="457200" cy="369332"/>
          </a:xfrm>
          <a:prstGeom prst="rect">
            <a:avLst/>
          </a:prstGeom>
          <a:noFill/>
        </p:spPr>
        <p:txBody>
          <a:bodyPr wrap="square" rtlCol="0" anchor="ctr" anchorCtr="0">
            <a:noAutofit/>
          </a:bodyPr>
          <a:lstStyle/>
          <a:p>
            <a:pPr algn="ctr"/>
            <a:fld id="{6D070607-190C-C94A-A834-A76B70071909}" type="slidenum">
              <a:rPr lang="en-US" sz="1000" b="1" smtClean="0">
                <a:solidFill>
                  <a:srgbClr val="373C3F"/>
                </a:solidFill>
              </a:rPr>
              <a:pPr algn="ctr"/>
              <a:t>‹#›</a:t>
            </a:fld>
            <a:endParaRPr lang="en-US" sz="1000" b="1" dirty="0">
              <a:solidFill>
                <a:srgbClr val="373C3F"/>
              </a:solidFill>
            </a:endParaRPr>
          </a:p>
        </p:txBody>
      </p:sp>
    </p:spTree>
  </p:cSld>
  <p:clrMap bg1="lt1" tx1="dk1" bg2="lt2" tx2="dk2" accent1="accent1" accent2="accent2" accent3="accent3" accent4="accent4" accent5="accent5" accent6="accent6" hlink="hlink" folHlink="folHlink"/>
  <p:sldLayoutIdLst>
    <p:sldLayoutId id="2147483693" r:id="rId1"/>
    <p:sldLayoutId id="2147483700" r:id="rId2"/>
    <p:sldLayoutId id="2147483694" r:id="rId3"/>
    <p:sldLayoutId id="2147483695" r:id="rId4"/>
    <p:sldLayoutId id="2147483697" r:id="rId5"/>
    <p:sldLayoutId id="2147483698" r:id="rId6"/>
    <p:sldLayoutId id="2147483699" r:id="rId7"/>
    <p:sldLayoutId id="2147483701" r:id="rId8"/>
    <p:sldLayoutId id="2147483702" r:id="rId9"/>
  </p:sldLayoutIdLst>
  <p:transition>
    <p:fade/>
  </p:transition>
  <p:hf hdr="0"/>
  <p:txStyles>
    <p:titleStyle>
      <a:lvl1pPr algn="l" defTabSz="457200" rtl="0" eaLnBrk="1" latinLnBrk="0" hangingPunct="1">
        <a:spcBef>
          <a:spcPct val="0"/>
        </a:spcBef>
        <a:buNone/>
        <a:defRPr sz="2600" b="1" i="0" kern="1200" cap="all" spc="300">
          <a:solidFill>
            <a:schemeClr val="bg1"/>
          </a:solidFill>
          <a:latin typeface="Arial Narrow"/>
          <a:ea typeface="+mj-ea"/>
          <a:cs typeface="Arial Narrow"/>
        </a:defRPr>
      </a:lvl1pPr>
    </p:titleStyle>
    <p:bodyStyle>
      <a:lvl1pPr marL="182880" indent="-182880" algn="l" defTabSz="457200" rtl="0" eaLnBrk="1" latinLnBrk="0" hangingPunct="1">
        <a:spcBef>
          <a:spcPct val="20000"/>
        </a:spcBef>
        <a:buFont typeface="Arial"/>
        <a:buChar char="•"/>
        <a:defRPr sz="1800" b="0" i="0" kern="1200">
          <a:solidFill>
            <a:srgbClr val="FFFFFF"/>
          </a:solidFill>
          <a:latin typeface="Arial"/>
          <a:ea typeface="+mn-ea"/>
          <a:cs typeface="Arial"/>
        </a:defRPr>
      </a:lvl1pPr>
      <a:lvl2pPr marL="420624" indent="-219456" algn="l" defTabSz="457200" rtl="0" eaLnBrk="1" latinLnBrk="0" hangingPunct="1">
        <a:spcBef>
          <a:spcPct val="20000"/>
        </a:spcBef>
        <a:buFont typeface="Lucida Grande"/>
        <a:buChar char="-"/>
        <a:defRPr sz="1600" b="0" i="0" kern="1200">
          <a:solidFill>
            <a:srgbClr val="FFFFFF"/>
          </a:solidFill>
          <a:latin typeface="Arial"/>
          <a:ea typeface="+mn-ea"/>
          <a:cs typeface="Arial"/>
        </a:defRPr>
      </a:lvl2pPr>
      <a:lvl3pPr marL="630936" indent="-182880" algn="l" defTabSz="457200" rtl="0" eaLnBrk="1" latinLnBrk="0" hangingPunct="1">
        <a:spcBef>
          <a:spcPct val="20000"/>
        </a:spcBef>
        <a:buFont typeface="Arial"/>
        <a:buChar char="•"/>
        <a:defRPr sz="1600" b="0" i="0" kern="1200">
          <a:solidFill>
            <a:srgbClr val="FFFFFF"/>
          </a:solidFill>
          <a:latin typeface="Arial"/>
          <a:ea typeface="+mn-ea"/>
          <a:cs typeface="Arial"/>
        </a:defRPr>
      </a:lvl3pPr>
      <a:lvl4pPr marL="868680" indent="-219456" algn="l" defTabSz="457200" rtl="0" eaLnBrk="1" latinLnBrk="0" hangingPunct="1">
        <a:spcBef>
          <a:spcPct val="20000"/>
        </a:spcBef>
        <a:buSzPct val="100000"/>
        <a:buFont typeface="Lucida Grande"/>
        <a:buChar char="–"/>
        <a:defRPr sz="1600" b="0" i="0" kern="1200">
          <a:solidFill>
            <a:srgbClr val="FFFFFF"/>
          </a:solidFill>
          <a:latin typeface="Arial"/>
          <a:ea typeface="+mn-ea"/>
          <a:cs typeface="Arial"/>
        </a:defRPr>
      </a:lvl4pPr>
      <a:lvl5pPr marL="1060704" indent="-182880" algn="l" defTabSz="457200" rtl="0" eaLnBrk="1" latinLnBrk="0" hangingPunct="1">
        <a:spcBef>
          <a:spcPct val="20000"/>
        </a:spcBef>
        <a:buFont typeface="Arial"/>
        <a:buChar char="•"/>
        <a:defRPr sz="1600" b="0" i="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373C3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a:p>
        </p:txBody>
      </p:sp>
      <p:sp>
        <p:nvSpPr>
          <p:cNvPr id="2" name="Title Placeholder 1"/>
          <p:cNvSpPr>
            <a:spLocks noGrp="1"/>
          </p:cNvSpPr>
          <p:nvPr>
            <p:ph type="title"/>
          </p:nvPr>
        </p:nvSpPr>
        <p:spPr>
          <a:xfrm>
            <a:off x="841248" y="1115568"/>
            <a:ext cx="7507224" cy="747078"/>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41248" y="1874521"/>
            <a:ext cx="7507224" cy="427228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bb_spectrum_ppt_crop.jpg"/>
          <p:cNvPicPr>
            <a:picLocks noChangeAspect="1"/>
          </p:cNvPicPr>
          <p:nvPr/>
        </p:nvPicPr>
        <p:blipFill>
          <a:blip r:embed="rId12"/>
          <a:stretch>
            <a:fillRect/>
          </a:stretch>
        </p:blipFill>
        <p:spPr>
          <a:xfrm>
            <a:off x="0" y="0"/>
            <a:ext cx="9144000" cy="155448"/>
          </a:xfrm>
          <a:prstGeom prst="rect">
            <a:avLst/>
          </a:prstGeom>
          <a:effectLst>
            <a:outerShdw blurRad="50800" dist="38100" dir="5700000">
              <a:srgbClr val="000000">
                <a:alpha val="43000"/>
              </a:srgbClr>
            </a:outerShdw>
          </a:effectLst>
        </p:spPr>
      </p:pic>
      <p:cxnSp>
        <p:nvCxnSpPr>
          <p:cNvPr id="9" name="Straight Connector 8"/>
          <p:cNvCxnSpPr/>
          <p:nvPr/>
        </p:nvCxnSpPr>
        <p:spPr>
          <a:xfrm>
            <a:off x="-110067" y="6346620"/>
            <a:ext cx="9398000" cy="1588"/>
          </a:xfrm>
          <a:prstGeom prst="line">
            <a:avLst/>
          </a:prstGeom>
          <a:ln w="12700" cap="rnd" cmpd="sng" algn="ctr">
            <a:solidFill>
              <a:schemeClr val="bg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bb_logo_notag_white.png"/>
          <p:cNvPicPr>
            <a:picLocks noChangeAspect="1"/>
          </p:cNvPicPr>
          <p:nvPr/>
        </p:nvPicPr>
        <p:blipFill>
          <a:blip r:embed="rId13"/>
          <a:stretch>
            <a:fillRect/>
          </a:stretch>
        </p:blipFill>
        <p:spPr>
          <a:xfrm>
            <a:off x="7498080" y="6437376"/>
            <a:ext cx="1258827" cy="192024"/>
          </a:xfrm>
          <a:prstGeom prst="rect">
            <a:avLst/>
          </a:prstGeom>
        </p:spPr>
      </p:pic>
      <p:sp>
        <p:nvSpPr>
          <p:cNvPr id="13" name="TextBox 12"/>
          <p:cNvSpPr txBox="1"/>
          <p:nvPr/>
        </p:nvSpPr>
        <p:spPr>
          <a:xfrm>
            <a:off x="356616" y="6400800"/>
            <a:ext cx="1014984" cy="365760"/>
          </a:xfrm>
          <a:prstGeom prst="rect">
            <a:avLst/>
          </a:prstGeom>
          <a:noFill/>
        </p:spPr>
        <p:txBody>
          <a:bodyPr wrap="square" rtlCol="0" anchor="ctr" anchorCtr="0">
            <a:noAutofit/>
          </a:bodyPr>
          <a:lstStyle/>
          <a:p>
            <a:fld id="{D0BA1F1C-67BF-5C4A-9165-8621CFBAC045}" type="datetime1">
              <a:rPr lang="en-US" sz="1000" b="1" smtClean="0">
                <a:ln>
                  <a:noFill/>
                </a:ln>
                <a:solidFill>
                  <a:schemeClr val="bg1"/>
                </a:solidFill>
              </a:rPr>
              <a:pPr/>
              <a:t>01/25/2016</a:t>
            </a:fld>
            <a:endParaRPr lang="en-US" sz="1000" b="1" dirty="0">
              <a:ln>
                <a:noFill/>
              </a:ln>
              <a:solidFill>
                <a:schemeClr val="bg1"/>
              </a:solidFill>
            </a:endParaRPr>
          </a:p>
        </p:txBody>
      </p:sp>
      <p:sp>
        <p:nvSpPr>
          <p:cNvPr id="14" name="TextBox 13"/>
          <p:cNvSpPr txBox="1"/>
          <p:nvPr/>
        </p:nvSpPr>
        <p:spPr>
          <a:xfrm>
            <a:off x="1371600" y="6400800"/>
            <a:ext cx="2895600" cy="365760"/>
          </a:xfrm>
          <a:prstGeom prst="rect">
            <a:avLst/>
          </a:prstGeom>
          <a:noFill/>
        </p:spPr>
        <p:txBody>
          <a:bodyPr wrap="square" rtlCol="0" anchor="ctr" anchorCtr="0">
            <a:noAutofit/>
          </a:bodyPr>
          <a:lstStyle/>
          <a:p>
            <a:r>
              <a:rPr lang="en-US" sz="1000" b="1" dirty="0" smtClean="0">
                <a:solidFill>
                  <a:srgbClr val="FFFFFF"/>
                </a:solidFill>
              </a:rPr>
              <a:t>Footer</a:t>
            </a:r>
            <a:endParaRPr lang="en-US" sz="1000" b="1" dirty="0">
              <a:solidFill>
                <a:srgbClr val="FFFFFF"/>
              </a:solidFill>
            </a:endParaRPr>
          </a:p>
        </p:txBody>
      </p:sp>
      <p:sp>
        <p:nvSpPr>
          <p:cNvPr id="15" name="TextBox 14"/>
          <p:cNvSpPr txBox="1"/>
          <p:nvPr/>
        </p:nvSpPr>
        <p:spPr>
          <a:xfrm>
            <a:off x="4343400" y="6400800"/>
            <a:ext cx="457200" cy="369332"/>
          </a:xfrm>
          <a:prstGeom prst="rect">
            <a:avLst/>
          </a:prstGeom>
          <a:noFill/>
        </p:spPr>
        <p:txBody>
          <a:bodyPr wrap="square" rtlCol="0" anchor="ctr" anchorCtr="0">
            <a:noAutofit/>
          </a:bodyPr>
          <a:lstStyle/>
          <a:p>
            <a:pPr algn="ctr"/>
            <a:fld id="{6D070607-190C-C94A-A834-A76B70071909}" type="slidenum">
              <a:rPr lang="en-US" sz="1000" b="1" smtClean="0">
                <a:solidFill>
                  <a:srgbClr val="FFFFFF"/>
                </a:solidFill>
              </a:rPr>
              <a:pPr algn="ctr"/>
              <a:t>‹#›</a:t>
            </a:fld>
            <a:endParaRPr lang="en-US" sz="10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9" r:id="rId2"/>
    <p:sldLayoutId id="2147483683" r:id="rId3"/>
    <p:sldLayoutId id="2147483684" r:id="rId4"/>
    <p:sldLayoutId id="2147483686" r:id="rId5"/>
    <p:sldLayoutId id="2147483687" r:id="rId6"/>
    <p:sldLayoutId id="2147483688" r:id="rId7"/>
    <p:sldLayoutId id="2147483690" r:id="rId8"/>
    <p:sldLayoutId id="2147483691" r:id="rId9"/>
  </p:sldLayoutIdLst>
  <p:transition>
    <p:fade/>
  </p:transition>
  <p:hf hdr="0"/>
  <p:txStyles>
    <p:titleStyle>
      <a:lvl1pPr algn="l" defTabSz="457200" rtl="0" eaLnBrk="1" latinLnBrk="0" hangingPunct="1">
        <a:spcBef>
          <a:spcPct val="0"/>
        </a:spcBef>
        <a:buNone/>
        <a:defRPr sz="2600" b="1" i="0" kern="1200" cap="all" spc="300">
          <a:solidFill>
            <a:srgbClr val="5BAC35"/>
          </a:solidFill>
          <a:latin typeface="Arial Narrow"/>
          <a:ea typeface="+mj-ea"/>
          <a:cs typeface="Arial Narrow"/>
        </a:defRPr>
      </a:lvl1pPr>
    </p:titleStyle>
    <p:bodyStyle>
      <a:lvl1pPr marL="182880" indent="-182880" algn="l" defTabSz="457200" rtl="0" eaLnBrk="1" latinLnBrk="0" hangingPunct="1">
        <a:spcBef>
          <a:spcPct val="20000"/>
        </a:spcBef>
        <a:buFont typeface="Arial"/>
        <a:buChar char="•"/>
        <a:defRPr sz="1800" b="0" i="0" kern="1200">
          <a:solidFill>
            <a:srgbClr val="FFFFFF"/>
          </a:solidFill>
          <a:latin typeface="Arial"/>
          <a:ea typeface="+mn-ea"/>
          <a:cs typeface="Arial"/>
        </a:defRPr>
      </a:lvl1pPr>
      <a:lvl2pPr marL="420624" indent="-219456" algn="l" defTabSz="457200" rtl="0" eaLnBrk="1" latinLnBrk="0" hangingPunct="1">
        <a:spcBef>
          <a:spcPct val="20000"/>
        </a:spcBef>
        <a:buFont typeface="Lucida Grande"/>
        <a:buChar char="-"/>
        <a:defRPr sz="1600" b="0" i="0" kern="1200">
          <a:solidFill>
            <a:srgbClr val="FFFFFF"/>
          </a:solidFill>
          <a:latin typeface="Arial"/>
          <a:ea typeface="+mn-ea"/>
          <a:cs typeface="Arial"/>
        </a:defRPr>
      </a:lvl2pPr>
      <a:lvl3pPr marL="630936" indent="-182880" algn="l" defTabSz="457200" rtl="0" eaLnBrk="1" latinLnBrk="0" hangingPunct="1">
        <a:spcBef>
          <a:spcPct val="20000"/>
        </a:spcBef>
        <a:buFont typeface="Arial"/>
        <a:buChar char="•"/>
        <a:defRPr sz="1600" b="0" i="0" kern="1200">
          <a:solidFill>
            <a:srgbClr val="FFFFFF"/>
          </a:solidFill>
          <a:latin typeface="Arial"/>
          <a:ea typeface="+mn-ea"/>
          <a:cs typeface="Arial"/>
        </a:defRPr>
      </a:lvl3pPr>
      <a:lvl4pPr marL="868680" indent="-219456" algn="l" defTabSz="457200" rtl="0" eaLnBrk="1" latinLnBrk="0" hangingPunct="1">
        <a:spcBef>
          <a:spcPct val="20000"/>
        </a:spcBef>
        <a:buSzPct val="100000"/>
        <a:buFont typeface="Lucida Grande"/>
        <a:buChar char="–"/>
        <a:defRPr sz="1600" b="0" i="0" kern="1200">
          <a:solidFill>
            <a:srgbClr val="FFFFFF"/>
          </a:solidFill>
          <a:latin typeface="Arial"/>
          <a:ea typeface="+mn-ea"/>
          <a:cs typeface="Arial"/>
        </a:defRPr>
      </a:lvl4pPr>
      <a:lvl5pPr marL="1060704" indent="-182880" algn="l" defTabSz="457200" rtl="0" eaLnBrk="1" latinLnBrk="0" hangingPunct="1">
        <a:spcBef>
          <a:spcPct val="20000"/>
        </a:spcBef>
        <a:buFont typeface="Arial"/>
        <a:buChar char="•"/>
        <a:defRPr sz="1600" b="0" i="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blackbaud.com/files/support/guides/bbnc/BBNCInvalidEmails.htm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alumni.norwich.edu/login.aspx" TargetMode="External"/><Relationship Id="rId2" Type="http://schemas.openxmlformats.org/officeDocument/2006/relationships/hyperlink" Target="https://alumni.norwich.edu/" TargetMode="External"/><Relationship Id="rId1" Type="http://schemas.openxmlformats.org/officeDocument/2006/relationships/slideLayout" Target="../slideLayouts/slideLayout4.xml"/><Relationship Id="rId4" Type="http://schemas.openxmlformats.org/officeDocument/2006/relationships/hyperlink" Target="https://alumni.norwich.edu/testconfig.aspx"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877823" y="1745487"/>
            <a:ext cx="7893643" cy="816738"/>
          </a:xfrm>
        </p:spPr>
        <p:txBody>
          <a:bodyPr/>
          <a:lstStyle/>
          <a:p>
            <a:r>
              <a:rPr lang="en-US" sz="2800" dirty="0" smtClean="0"/>
              <a:t>Norwich </a:t>
            </a:r>
            <a:r>
              <a:rPr lang="en-US" sz="2800" dirty="0" smtClean="0"/>
              <a:t>University</a:t>
            </a:r>
            <a:endParaRPr lang="en-US" sz="2800" dirty="0"/>
          </a:p>
        </p:txBody>
      </p:sp>
      <p:sp>
        <p:nvSpPr>
          <p:cNvPr id="15" name="Subtitle 14"/>
          <p:cNvSpPr>
            <a:spLocks noGrp="1"/>
          </p:cNvSpPr>
          <p:nvPr>
            <p:ph type="subTitle" idx="1"/>
          </p:nvPr>
        </p:nvSpPr>
        <p:spPr>
          <a:xfrm>
            <a:off x="877823" y="2576122"/>
            <a:ext cx="7351776" cy="505883"/>
          </a:xfrm>
        </p:spPr>
        <p:txBody>
          <a:bodyPr/>
          <a:lstStyle/>
          <a:p>
            <a:r>
              <a:rPr lang="en-US" sz="2400" dirty="0" err="1" smtClean="0">
                <a:solidFill>
                  <a:srgbClr val="6B6F71"/>
                </a:solidFill>
              </a:rPr>
              <a:t>Blackbaud</a:t>
            </a:r>
            <a:r>
              <a:rPr lang="en-US" sz="2400" dirty="0" smtClean="0">
                <a:solidFill>
                  <a:srgbClr val="6B6F71"/>
                </a:solidFill>
              </a:rPr>
              <a:t> </a:t>
            </a:r>
            <a:r>
              <a:rPr lang="en-US" sz="2400" dirty="0" err="1" smtClean="0">
                <a:solidFill>
                  <a:srgbClr val="6B6F71"/>
                </a:solidFill>
              </a:rPr>
              <a:t>NetCommunity</a:t>
            </a:r>
            <a:r>
              <a:rPr lang="en-US" sz="2400" dirty="0" smtClean="0">
                <a:solidFill>
                  <a:srgbClr val="6B6F71"/>
                </a:solidFill>
              </a:rPr>
              <a:t> Grow Training</a:t>
            </a:r>
            <a:endParaRPr lang="en-US" sz="2400" dirty="0">
              <a:solidFill>
                <a:srgbClr val="6B6F71"/>
              </a:solidFill>
            </a:endParaRPr>
          </a:p>
        </p:txBody>
      </p:sp>
      <p:sp>
        <p:nvSpPr>
          <p:cNvPr id="5" name="Text Placeholder 7"/>
          <p:cNvSpPr txBox="1">
            <a:spLocks/>
          </p:cNvSpPr>
          <p:nvPr/>
        </p:nvSpPr>
        <p:spPr>
          <a:xfrm>
            <a:off x="877824" y="5546648"/>
            <a:ext cx="5449824" cy="747846"/>
          </a:xfrm>
          <a:prstGeom prst="rect">
            <a:avLst/>
          </a:prstGeom>
        </p:spPr>
        <p:txBody>
          <a:bodyPr/>
          <a:lstStyle/>
          <a:p>
            <a:pPr>
              <a:defRPr/>
            </a:pPr>
            <a:r>
              <a:rPr lang="en-US" sz="1200" b="1" dirty="0" smtClean="0">
                <a:solidFill>
                  <a:srgbClr val="4FAE40"/>
                </a:solidFill>
              </a:rPr>
              <a:t>Melody Mulkey</a:t>
            </a:r>
          </a:p>
          <a:p>
            <a:pPr>
              <a:defRPr/>
            </a:pPr>
            <a:r>
              <a:rPr lang="en-US" sz="1200" i="1" dirty="0" smtClean="0">
                <a:solidFill>
                  <a:srgbClr val="6B6F71"/>
                </a:solidFill>
              </a:rPr>
              <a:t>Senior Consultant</a:t>
            </a:r>
          </a:p>
          <a:p>
            <a:pPr>
              <a:defRPr/>
            </a:pPr>
            <a:r>
              <a:rPr lang="en-US" sz="1200" dirty="0" smtClean="0">
                <a:solidFill>
                  <a:srgbClr val="6B6F71"/>
                </a:solidFill>
              </a:rPr>
              <a:t>503.575.0222 ● melody.mulkey@blackbaud.com </a:t>
            </a:r>
            <a:endParaRPr lang="en-US" sz="1200" b="1" dirty="0" smtClean="0">
              <a:solidFill>
                <a:srgbClr val="6B6F71"/>
              </a:solidFill>
            </a:endParaRPr>
          </a:p>
          <a:p>
            <a:pPr>
              <a:defRPr/>
            </a:pPr>
            <a:endParaRPr lang="en-US" sz="1400" b="1" dirty="0" smtClean="0">
              <a:solidFill>
                <a:srgbClr val="6B6F71"/>
              </a:solidFill>
            </a:endParaRPr>
          </a:p>
        </p:txBody>
      </p:sp>
      <p:pic>
        <p:nvPicPr>
          <p:cNvPr id="6" name="Picture 5" descr="bb_arrow.png"/>
          <p:cNvPicPr>
            <a:picLocks noChangeAspect="1"/>
          </p:cNvPicPr>
          <p:nvPr/>
        </p:nvPicPr>
        <p:blipFill>
          <a:blip r:embed="rId3"/>
          <a:stretch>
            <a:fillRect/>
          </a:stretch>
        </p:blipFill>
        <p:spPr>
          <a:xfrm>
            <a:off x="611631" y="1929384"/>
            <a:ext cx="201168" cy="252985"/>
          </a:xfrm>
          <a:prstGeom prst="rect">
            <a:avLst/>
          </a:prstGeom>
        </p:spPr>
      </p:pic>
      <p:pic>
        <p:nvPicPr>
          <p:cNvPr id="7" name="Picture 6" descr="bb_arrow.png"/>
          <p:cNvPicPr>
            <a:picLocks noChangeAspect="1"/>
          </p:cNvPicPr>
          <p:nvPr/>
        </p:nvPicPr>
        <p:blipFill>
          <a:blip r:embed="rId3"/>
          <a:stretch>
            <a:fillRect/>
          </a:stretch>
        </p:blipFill>
        <p:spPr>
          <a:xfrm flipV="1">
            <a:off x="744727" y="5591804"/>
            <a:ext cx="136143" cy="17121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Donation Form</a:t>
            </a:r>
            <a:endParaRPr lang="en-US" dirty="0"/>
          </a:p>
        </p:txBody>
      </p:sp>
      <p:sp>
        <p:nvSpPr>
          <p:cNvPr id="6" name="TextBox 5"/>
          <p:cNvSpPr txBox="1"/>
          <p:nvPr/>
        </p:nvSpPr>
        <p:spPr>
          <a:xfrm>
            <a:off x="981075" y="1137921"/>
            <a:ext cx="2057400" cy="4770537"/>
          </a:xfrm>
          <a:prstGeom prst="rect">
            <a:avLst/>
          </a:prstGeom>
          <a:noFill/>
        </p:spPr>
        <p:txBody>
          <a:bodyPr wrap="square" rtlCol="0">
            <a:spAutoFit/>
          </a:bodyPr>
          <a:lstStyle/>
          <a:p>
            <a:r>
              <a:rPr lang="en-US" sz="1600" dirty="0" smtClean="0">
                <a:solidFill>
                  <a:srgbClr val="6B6F71"/>
                </a:solidFill>
              </a:rPr>
              <a:t>The </a:t>
            </a:r>
            <a:r>
              <a:rPr lang="en-US" sz="1600" b="1" dirty="0" smtClean="0">
                <a:solidFill>
                  <a:srgbClr val="6B6F71"/>
                </a:solidFill>
              </a:rPr>
              <a:t>Donation Form </a:t>
            </a:r>
            <a:r>
              <a:rPr lang="en-US" sz="1600" dirty="0" smtClean="0">
                <a:solidFill>
                  <a:srgbClr val="6B6F71"/>
                </a:solidFill>
              </a:rPr>
              <a:t>allows users to apply configuration settings to gather required information. </a:t>
            </a:r>
          </a:p>
          <a:p>
            <a:endParaRPr lang="en-US" sz="1600" dirty="0" smtClean="0">
              <a:solidFill>
                <a:srgbClr val="6B6F71"/>
              </a:solidFill>
            </a:endParaRPr>
          </a:p>
          <a:p>
            <a:r>
              <a:rPr lang="en-US" sz="1600" dirty="0" smtClean="0">
                <a:solidFill>
                  <a:srgbClr val="6B6F71"/>
                </a:solidFill>
              </a:rPr>
              <a:t>Options include pledges, tribute gifts, and recurring gifts.</a:t>
            </a:r>
          </a:p>
          <a:p>
            <a:endParaRPr lang="en-US" sz="1600" dirty="0" smtClean="0">
              <a:solidFill>
                <a:srgbClr val="6B6F71"/>
              </a:solidFill>
            </a:endParaRPr>
          </a:p>
          <a:p>
            <a:r>
              <a:rPr lang="en-US" sz="1600" dirty="0" smtClean="0">
                <a:solidFill>
                  <a:srgbClr val="6B6F71"/>
                </a:solidFill>
              </a:rPr>
              <a:t>The </a:t>
            </a:r>
            <a:r>
              <a:rPr lang="en-US" sz="1600" b="1" dirty="0" smtClean="0">
                <a:solidFill>
                  <a:srgbClr val="6B6F71"/>
                </a:solidFill>
              </a:rPr>
              <a:t>Donation Form </a:t>
            </a:r>
            <a:r>
              <a:rPr lang="en-US" sz="1600" dirty="0" smtClean="0">
                <a:solidFill>
                  <a:srgbClr val="6B6F71"/>
                </a:solidFill>
              </a:rPr>
              <a:t>links to one or multiple funds in Raiser’s Edge that the donor can choose as the designation for their gift. </a:t>
            </a:r>
            <a:endParaRPr lang="en-US" sz="1600" dirty="0">
              <a:solidFill>
                <a:srgbClr val="6B6F71"/>
              </a:solidFill>
            </a:endParaRPr>
          </a:p>
        </p:txBody>
      </p:sp>
      <p:pic>
        <p:nvPicPr>
          <p:cNvPr id="2050" name="Picture 2"/>
          <p:cNvPicPr>
            <a:picLocks noChangeAspect="1" noChangeArrowheads="1"/>
          </p:cNvPicPr>
          <p:nvPr/>
        </p:nvPicPr>
        <p:blipFill>
          <a:blip r:embed="rId2"/>
          <a:srcRect/>
          <a:stretch>
            <a:fillRect/>
          </a:stretch>
        </p:blipFill>
        <p:spPr bwMode="auto">
          <a:xfrm>
            <a:off x="3543300" y="946405"/>
            <a:ext cx="5229225" cy="5258727"/>
          </a:xfrm>
          <a:prstGeom prst="rect">
            <a:avLst/>
          </a:prstGeom>
          <a:noFill/>
          <a:ln w="76200">
            <a:solidFill>
              <a:srgbClr val="5BAC35"/>
            </a:solidFill>
            <a:miter lim="800000"/>
            <a:headEnd/>
            <a:tailEnd/>
          </a:ln>
        </p:spPr>
      </p:pic>
    </p:spTree>
    <p:extLst>
      <p:ext uri="{BB962C8B-B14F-4D97-AF65-F5344CB8AC3E}">
        <p14:creationId xmlns:p14="http://schemas.microsoft.com/office/powerpoint/2010/main" val="15592383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Event Registration forms</a:t>
            </a:r>
            <a:endParaRPr lang="en-US" dirty="0"/>
          </a:p>
        </p:txBody>
      </p:sp>
      <p:sp>
        <p:nvSpPr>
          <p:cNvPr id="6" name="TextBox 5"/>
          <p:cNvSpPr txBox="1"/>
          <p:nvPr/>
        </p:nvSpPr>
        <p:spPr>
          <a:xfrm>
            <a:off x="981075" y="1188362"/>
            <a:ext cx="7461176" cy="1077218"/>
          </a:xfrm>
          <a:prstGeom prst="rect">
            <a:avLst/>
          </a:prstGeom>
          <a:noFill/>
        </p:spPr>
        <p:txBody>
          <a:bodyPr wrap="square" rtlCol="0">
            <a:spAutoFit/>
          </a:bodyPr>
          <a:lstStyle/>
          <a:p>
            <a:r>
              <a:rPr lang="en-US" sz="1600" dirty="0" smtClean="0">
                <a:solidFill>
                  <a:srgbClr val="6B6F71"/>
                </a:solidFill>
              </a:rPr>
              <a:t>NetCommunity has two Event Registration Forms. The original form is referred to as “Classic” and has been around since the original release of the software. The latest release sometimes called “New” or “2.0” came out in late 2013. It incorporates recommendations from clients over the years.</a:t>
            </a:r>
            <a:endParaRPr lang="en-US" sz="1600" dirty="0">
              <a:solidFill>
                <a:srgbClr val="6B6F7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33" y="2727251"/>
            <a:ext cx="4668689" cy="2912792"/>
          </a:xfrm>
          <a:prstGeom prst="rect">
            <a:avLst/>
          </a:prstGeom>
          <a:noFill/>
          <a:ln w="349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887" y="2982432"/>
            <a:ext cx="3762375" cy="3190875"/>
          </a:xfrm>
          <a:prstGeom prst="rect">
            <a:avLst/>
          </a:prstGeom>
          <a:noFill/>
          <a:ln w="317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98733" y="2308955"/>
            <a:ext cx="2041451" cy="338554"/>
          </a:xfrm>
          <a:prstGeom prst="rect">
            <a:avLst/>
          </a:prstGeom>
          <a:noFill/>
        </p:spPr>
        <p:txBody>
          <a:bodyPr wrap="square" rtlCol="0">
            <a:spAutoFit/>
          </a:bodyPr>
          <a:lstStyle/>
          <a:p>
            <a:r>
              <a:rPr lang="en-US" sz="1600" b="1" dirty="0" smtClean="0">
                <a:solidFill>
                  <a:schemeClr val="accent1"/>
                </a:solidFill>
                <a:latin typeface="Arial Narrow" panose="020B0606020202030204" pitchFamily="34" charset="0"/>
              </a:rPr>
              <a:t>Classic Form</a:t>
            </a:r>
            <a:endParaRPr lang="en-US" sz="1600" b="1" dirty="0">
              <a:solidFill>
                <a:schemeClr val="accent1"/>
              </a:solidFill>
              <a:latin typeface="Arial Narrow" panose="020B0606020202030204" pitchFamily="34" charset="0"/>
            </a:endParaRPr>
          </a:p>
        </p:txBody>
      </p:sp>
      <p:sp>
        <p:nvSpPr>
          <p:cNvPr id="8" name="TextBox 7"/>
          <p:cNvSpPr txBox="1"/>
          <p:nvPr/>
        </p:nvSpPr>
        <p:spPr>
          <a:xfrm>
            <a:off x="5318826" y="2557974"/>
            <a:ext cx="2041451" cy="338554"/>
          </a:xfrm>
          <a:prstGeom prst="rect">
            <a:avLst/>
          </a:prstGeom>
          <a:noFill/>
        </p:spPr>
        <p:txBody>
          <a:bodyPr wrap="square" rtlCol="0">
            <a:spAutoFit/>
          </a:bodyPr>
          <a:lstStyle/>
          <a:p>
            <a:r>
              <a:rPr lang="en-US" sz="1600" b="1" dirty="0" smtClean="0">
                <a:solidFill>
                  <a:schemeClr val="accent1"/>
                </a:solidFill>
                <a:latin typeface="Arial Narrow" panose="020B0606020202030204" pitchFamily="34" charset="0"/>
              </a:rPr>
              <a:t>New Form</a:t>
            </a:r>
            <a:endParaRPr lang="en-US" sz="1600" b="1"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395427664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Event Registration forms</a:t>
            </a:r>
            <a:endParaRPr lang="en-US" dirty="0"/>
          </a:p>
        </p:txBody>
      </p:sp>
      <p:sp>
        <p:nvSpPr>
          <p:cNvPr id="6" name="TextBox 5"/>
          <p:cNvSpPr txBox="1"/>
          <p:nvPr/>
        </p:nvSpPr>
        <p:spPr>
          <a:xfrm>
            <a:off x="981075" y="1188362"/>
            <a:ext cx="7461176" cy="584775"/>
          </a:xfrm>
          <a:prstGeom prst="rect">
            <a:avLst/>
          </a:prstGeom>
          <a:noFill/>
        </p:spPr>
        <p:txBody>
          <a:bodyPr wrap="square" rtlCol="0">
            <a:spAutoFit/>
          </a:bodyPr>
          <a:lstStyle/>
          <a:p>
            <a:r>
              <a:rPr lang="en-US" sz="1600" dirty="0" smtClean="0">
                <a:solidFill>
                  <a:srgbClr val="6B6F71"/>
                </a:solidFill>
              </a:rPr>
              <a:t>Both forms are available to use. In deciding which is best for your event, the table below compares the two forms and what they can do best. </a:t>
            </a:r>
            <a:endParaRPr lang="en-US" sz="1600" dirty="0">
              <a:solidFill>
                <a:srgbClr val="6B6F7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42801020"/>
              </p:ext>
            </p:extLst>
          </p:nvPr>
        </p:nvGraphicFramePr>
        <p:xfrm>
          <a:off x="805284" y="2030487"/>
          <a:ext cx="7546236" cy="3871604"/>
        </p:xfrm>
        <a:graphic>
          <a:graphicData uri="http://schemas.openxmlformats.org/drawingml/2006/table">
            <a:tbl>
              <a:tblPr>
                <a:tableStyleId>{5C22544A-7EE6-4342-B048-85BDC9FD1C3A}</a:tableStyleId>
              </a:tblPr>
              <a:tblGrid>
                <a:gridCol w="4461862"/>
                <a:gridCol w="1527215"/>
                <a:gridCol w="1557159"/>
              </a:tblGrid>
              <a:tr h="659927">
                <a:tc>
                  <a:txBody>
                    <a:bodyPr/>
                    <a:lstStyle/>
                    <a:p>
                      <a:pPr algn="l" fontAlgn="b"/>
                      <a:r>
                        <a:rPr lang="en-US" sz="1800" b="1" u="none" strike="noStrike" dirty="0" smtClean="0">
                          <a:solidFill>
                            <a:schemeClr val="bg1"/>
                          </a:solidFill>
                          <a:effectLst/>
                          <a:latin typeface="Arial Narrow" panose="020B0606020202030204" pitchFamily="34" charset="0"/>
                        </a:rPr>
                        <a:t>   Functionality</a:t>
                      </a:r>
                      <a:endParaRPr lang="en-US" sz="1800" b="1" i="0" u="none" strike="noStrike" dirty="0">
                        <a:solidFill>
                          <a:schemeClr val="bg1"/>
                        </a:solidFill>
                        <a:effectLst/>
                        <a:latin typeface="Arial Narrow" panose="020B0606020202030204" pitchFamily="34" charset="0"/>
                      </a:endParaRPr>
                    </a:p>
                  </a:txBody>
                  <a:tcPr marL="9525" marR="9525" marT="9525" marB="0" anchor="b">
                    <a:solidFill>
                      <a:schemeClr val="accent1"/>
                    </a:solidFill>
                  </a:tcPr>
                </a:tc>
                <a:tc>
                  <a:txBody>
                    <a:bodyPr/>
                    <a:lstStyle/>
                    <a:p>
                      <a:pPr algn="ctr" fontAlgn="b"/>
                      <a:r>
                        <a:rPr lang="en-US" sz="1800" b="1" u="none" strike="noStrike" dirty="0">
                          <a:solidFill>
                            <a:schemeClr val="bg1"/>
                          </a:solidFill>
                          <a:effectLst/>
                          <a:latin typeface="Arial Narrow" panose="020B0606020202030204" pitchFamily="34" charset="0"/>
                        </a:rPr>
                        <a:t>Classic</a:t>
                      </a:r>
                      <a:endParaRPr lang="en-US" sz="1800" b="1" i="0" u="none" strike="noStrike" dirty="0">
                        <a:solidFill>
                          <a:schemeClr val="bg1"/>
                        </a:solidFill>
                        <a:effectLst/>
                        <a:latin typeface="Arial Narrow" panose="020B0606020202030204" pitchFamily="34" charset="0"/>
                      </a:endParaRPr>
                    </a:p>
                  </a:txBody>
                  <a:tcPr marL="9525" marR="9525" marT="9525" marB="0" anchor="b">
                    <a:solidFill>
                      <a:schemeClr val="accent1"/>
                    </a:solidFill>
                  </a:tcPr>
                </a:tc>
                <a:tc>
                  <a:txBody>
                    <a:bodyPr/>
                    <a:lstStyle/>
                    <a:p>
                      <a:pPr algn="ctr" fontAlgn="b"/>
                      <a:r>
                        <a:rPr lang="en-US" sz="1800" b="1" u="none" strike="noStrike" dirty="0">
                          <a:solidFill>
                            <a:schemeClr val="bg1"/>
                          </a:solidFill>
                          <a:effectLst/>
                          <a:latin typeface="Arial Narrow" panose="020B0606020202030204" pitchFamily="34" charset="0"/>
                        </a:rPr>
                        <a:t>New</a:t>
                      </a:r>
                      <a:endParaRPr lang="en-US" sz="1800" b="1" i="0" u="none" strike="noStrike" dirty="0">
                        <a:solidFill>
                          <a:schemeClr val="bg1"/>
                        </a:solidFill>
                        <a:effectLst/>
                        <a:latin typeface="Arial Narrow" panose="020B0606020202030204" pitchFamily="34" charset="0"/>
                      </a:endParaRPr>
                    </a:p>
                  </a:txBody>
                  <a:tcPr marL="9525" marR="9525" marT="9525" marB="0" anchor="b">
                    <a:solidFill>
                      <a:schemeClr val="accent1"/>
                    </a:solidFill>
                  </a:tcPr>
                </a:tc>
              </a:tr>
              <a:tr h="427012">
                <a:tc>
                  <a:txBody>
                    <a:bodyPr/>
                    <a:lstStyle/>
                    <a:p>
                      <a:pPr algn="l" fontAlgn="b"/>
                      <a:r>
                        <a:rPr lang="en-US" sz="1400" u="none" strike="noStrike" dirty="0" smtClean="0">
                          <a:effectLst/>
                        </a:rPr>
                        <a:t>   Works </a:t>
                      </a:r>
                      <a:r>
                        <a:rPr lang="en-US" sz="1400" u="none" strike="noStrike" dirty="0">
                          <a:effectLst/>
                        </a:rPr>
                        <a:t>with Single or Multiple Events</a:t>
                      </a:r>
                      <a:endParaRPr lang="en-US" sz="14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ü</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ü</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r>
              <a:tr h="427012">
                <a:tc>
                  <a:txBody>
                    <a:bodyPr/>
                    <a:lstStyle/>
                    <a:p>
                      <a:pPr algn="l" fontAlgn="b"/>
                      <a:r>
                        <a:rPr lang="en-US" sz="1400" u="none" strike="noStrike" dirty="0" smtClean="0">
                          <a:effectLst/>
                        </a:rPr>
                        <a:t>   Allows </a:t>
                      </a:r>
                      <a:r>
                        <a:rPr lang="en-US" sz="1400" u="none" strike="noStrike" dirty="0">
                          <a:effectLst/>
                        </a:rPr>
                        <a:t>additional donations with registrations</a:t>
                      </a:r>
                      <a:endParaRPr lang="en-US" sz="14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ü</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ü</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r>
              <a:tr h="427012">
                <a:tc>
                  <a:txBody>
                    <a:bodyPr/>
                    <a:lstStyle/>
                    <a:p>
                      <a:pPr algn="l" fontAlgn="b"/>
                      <a:r>
                        <a:rPr lang="en-US" sz="1400" u="none" strike="noStrike" dirty="0" smtClean="0">
                          <a:effectLst/>
                        </a:rPr>
                        <a:t>   Can </a:t>
                      </a:r>
                      <a:r>
                        <a:rPr lang="en-US" sz="1400" u="none" strike="noStrike" dirty="0">
                          <a:effectLst/>
                        </a:rPr>
                        <a:t>use with Participant Attributes</a:t>
                      </a:r>
                      <a:endParaRPr lang="en-US" sz="14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ü</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ü</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r>
              <a:tr h="427012">
                <a:tc>
                  <a:txBody>
                    <a:bodyPr/>
                    <a:lstStyle/>
                    <a:p>
                      <a:pPr algn="l" fontAlgn="b"/>
                      <a:r>
                        <a:rPr lang="en-US" sz="1400" u="none" strike="noStrike" dirty="0" smtClean="0">
                          <a:effectLst/>
                        </a:rPr>
                        <a:t>   Accepts </a:t>
                      </a:r>
                      <a:r>
                        <a:rPr lang="en-US" sz="1400" u="none" strike="noStrike" dirty="0">
                          <a:effectLst/>
                        </a:rPr>
                        <a:t>Organization registrations</a:t>
                      </a:r>
                      <a:endParaRPr lang="en-US" sz="14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 </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ü</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r>
              <a:tr h="427012">
                <a:tc>
                  <a:txBody>
                    <a:bodyPr/>
                    <a:lstStyle/>
                    <a:p>
                      <a:pPr algn="l" fontAlgn="b"/>
                      <a:r>
                        <a:rPr lang="en-US" sz="1400" u="none" strike="noStrike" dirty="0" smtClean="0">
                          <a:effectLst/>
                        </a:rPr>
                        <a:t>  </a:t>
                      </a:r>
                      <a:r>
                        <a:rPr lang="en-US" sz="1400" u="none" strike="noStrike" baseline="0" dirty="0" smtClean="0">
                          <a:effectLst/>
                        </a:rPr>
                        <a:t> </a:t>
                      </a:r>
                      <a:r>
                        <a:rPr lang="en-US" sz="1400" u="none" strike="noStrike" dirty="0" smtClean="0">
                          <a:effectLst/>
                        </a:rPr>
                        <a:t>Can </a:t>
                      </a:r>
                      <a:r>
                        <a:rPr lang="en-US" sz="1400" u="none" strike="noStrike" dirty="0">
                          <a:effectLst/>
                        </a:rPr>
                        <a:t>be used with "Shopping Cart"</a:t>
                      </a:r>
                      <a:endParaRPr lang="en-US" sz="14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ü</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 </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r>
              <a:tr h="427012">
                <a:tc>
                  <a:txBody>
                    <a:bodyPr/>
                    <a:lstStyle/>
                    <a:p>
                      <a:pPr algn="l" fontAlgn="b"/>
                      <a:r>
                        <a:rPr lang="en-US" sz="1400" u="none" strike="noStrike" dirty="0" smtClean="0">
                          <a:effectLst/>
                        </a:rPr>
                        <a:t>   Includes </a:t>
                      </a:r>
                      <a:r>
                        <a:rPr lang="en-US" sz="1400" u="none" strike="noStrike" dirty="0">
                          <a:effectLst/>
                        </a:rPr>
                        <a:t>"Language" tab to change text on </a:t>
                      </a:r>
                      <a:r>
                        <a:rPr lang="en-US" sz="1400" u="none" strike="noStrike" dirty="0" smtClean="0">
                          <a:effectLst/>
                        </a:rPr>
                        <a:t>form</a:t>
                      </a:r>
                      <a:endParaRPr lang="en-US" sz="14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1" u="none" strike="noStrike">
                          <a:effectLst/>
                          <a:latin typeface="Wingdings" panose="05000000000000000000" pitchFamily="2" charset="2"/>
                        </a:rPr>
                        <a:t> </a:t>
                      </a:r>
                      <a:endParaRPr lang="en-US" sz="1600" b="1" i="0" u="none" strike="noStrike">
                        <a:solidFill>
                          <a:srgbClr val="000000"/>
                        </a:solidFill>
                        <a:effectLst/>
                        <a:latin typeface="Wingdings" panose="05000000000000000000" pitchFamily="2" charset="2"/>
                      </a:endParaRPr>
                    </a:p>
                  </a:txBody>
                  <a:tcPr marL="9525" marR="9525" marT="9525" marB="0" anchor="b">
                    <a:noFill/>
                  </a:tcPr>
                </a:tc>
                <a:tc>
                  <a:txBody>
                    <a:bodyPr/>
                    <a:lstStyle/>
                    <a:p>
                      <a:pPr algn="ctr" fontAlgn="b"/>
                      <a:r>
                        <a:rPr lang="en-US" sz="1600" b="1" u="none" strike="noStrike" dirty="0">
                          <a:effectLst/>
                          <a:latin typeface="Wingdings" panose="05000000000000000000" pitchFamily="2" charset="2"/>
                        </a:rPr>
                        <a:t>ü</a:t>
                      </a:r>
                      <a:endParaRPr lang="en-US" sz="1600" b="1" i="0" u="none" strike="noStrike" dirty="0">
                        <a:solidFill>
                          <a:srgbClr val="000000"/>
                        </a:solidFill>
                        <a:effectLst/>
                        <a:latin typeface="Wingdings" panose="05000000000000000000" pitchFamily="2" charset="2"/>
                      </a:endParaRPr>
                    </a:p>
                  </a:txBody>
                  <a:tcPr marL="9525" marR="9525" marT="9525" marB="0" anchor="b">
                    <a:noFill/>
                  </a:tcPr>
                </a:tc>
              </a:tr>
              <a:tr h="427012">
                <a:tc>
                  <a:txBody>
                    <a:bodyPr/>
                    <a:lstStyle/>
                    <a:p>
                      <a:pPr algn="l" fontAlgn="b"/>
                      <a:r>
                        <a:rPr lang="en-US" sz="1400" b="0" i="0" u="none" strike="noStrike" dirty="0" smtClean="0">
                          <a:solidFill>
                            <a:schemeClr val="tx1">
                              <a:lumMod val="75000"/>
                            </a:schemeClr>
                          </a:solidFill>
                          <a:effectLst/>
                          <a:latin typeface="+mn-lt"/>
                        </a:rPr>
                        <a:t>   </a:t>
                      </a:r>
                    </a:p>
                    <a:p>
                      <a:pPr algn="l" fontAlgn="b"/>
                      <a:r>
                        <a:rPr lang="en-US" sz="1400" b="0" i="0" u="none" strike="noStrike" dirty="0" smtClean="0">
                          <a:solidFill>
                            <a:schemeClr val="tx1">
                              <a:lumMod val="75000"/>
                            </a:schemeClr>
                          </a:solidFill>
                          <a:effectLst/>
                          <a:latin typeface="+mn-lt"/>
                        </a:rPr>
                        <a:t>   Allows</a:t>
                      </a:r>
                      <a:r>
                        <a:rPr lang="en-US" sz="1400" b="0" i="0" u="none" strike="noStrike" baseline="0" dirty="0" smtClean="0">
                          <a:solidFill>
                            <a:schemeClr val="tx1">
                              <a:lumMod val="75000"/>
                            </a:schemeClr>
                          </a:solidFill>
                          <a:effectLst/>
                          <a:latin typeface="+mn-lt"/>
                        </a:rPr>
                        <a:t> customization for free events to hide</a:t>
                      </a:r>
                    </a:p>
                    <a:p>
                      <a:pPr algn="l" fontAlgn="b"/>
                      <a:r>
                        <a:rPr lang="en-US" sz="1400" b="0" i="0" u="none" strike="noStrike" baseline="0" dirty="0" smtClean="0">
                          <a:solidFill>
                            <a:schemeClr val="tx1">
                              <a:lumMod val="75000"/>
                            </a:schemeClr>
                          </a:solidFill>
                          <a:effectLst/>
                          <a:latin typeface="+mn-lt"/>
                        </a:rPr>
                        <a:t>   pricing related information and unnecessary fields.</a:t>
                      </a:r>
                      <a:r>
                        <a:rPr lang="en-US" sz="1400" b="0" i="0" u="none" strike="noStrike" baseline="0" dirty="0" smtClean="0">
                          <a:solidFill>
                            <a:srgbClr val="000000"/>
                          </a:solidFill>
                          <a:effectLst/>
                          <a:latin typeface="+mn-lt"/>
                        </a:rPr>
                        <a:t> </a:t>
                      </a:r>
                      <a:endParaRPr lang="en-US" sz="1400" b="0" i="0" u="none" strike="noStrike" dirty="0">
                        <a:solidFill>
                          <a:srgbClr val="000000"/>
                        </a:solidFill>
                        <a:effectLst/>
                        <a:latin typeface="+mn-lt"/>
                      </a:endParaRPr>
                    </a:p>
                  </a:txBody>
                  <a:tcPr marL="9525" marR="9525" marT="9525" marB="0" anchor="b">
                    <a:noFill/>
                  </a:tcPr>
                </a:tc>
                <a:tc>
                  <a:txBody>
                    <a:bodyPr/>
                    <a:lstStyle/>
                    <a:p>
                      <a:pPr algn="ctr" fontAlgn="b"/>
                      <a:endParaRPr lang="en-US" sz="1600" b="1" i="0" u="none" strike="noStrike" dirty="0">
                        <a:solidFill>
                          <a:srgbClr val="000000"/>
                        </a:solidFill>
                        <a:effectLst/>
                        <a:latin typeface="Wingdings" panose="05000000000000000000" pitchFamily="2" charset="2"/>
                      </a:endParaRPr>
                    </a:p>
                  </a:txBody>
                  <a:tcPr marL="9525" marR="9525" marT="9525" marB="0" anchor="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600" b="1" u="none" strike="noStrike" dirty="0" smtClean="0">
                          <a:effectLst/>
                          <a:latin typeface="Wingdings" panose="05000000000000000000" pitchFamily="2" charset="2"/>
                        </a:rPr>
                        <a:t>ü</a:t>
                      </a:r>
                      <a:endParaRPr lang="en-US" sz="1600" b="1" i="0" u="none" strike="noStrike" dirty="0" smtClean="0">
                        <a:solidFill>
                          <a:srgbClr val="000000"/>
                        </a:solidFill>
                        <a:effectLst/>
                        <a:latin typeface="Wingdings" panose="05000000000000000000" pitchFamily="2" charset="2"/>
                      </a:endParaRPr>
                    </a:p>
                    <a:p>
                      <a:pPr algn="ctr" fontAlgn="b"/>
                      <a:endParaRPr lang="en-US" sz="1600" b="1" i="0" u="none" strike="noStrike" dirty="0">
                        <a:solidFill>
                          <a:srgbClr val="000000"/>
                        </a:solidFill>
                        <a:effectLst/>
                        <a:latin typeface="Wingdings" panose="05000000000000000000" pitchFamily="2" charset="2"/>
                      </a:endParaRPr>
                    </a:p>
                  </a:txBody>
                  <a:tcPr marL="9525" marR="9525" marT="9525" marB="0" anchor="b">
                    <a:noFill/>
                  </a:tcPr>
                </a:tc>
              </a:tr>
            </a:tbl>
          </a:graphicData>
        </a:graphic>
      </p:graphicFrame>
    </p:spTree>
    <p:extLst>
      <p:ext uri="{BB962C8B-B14F-4D97-AF65-F5344CB8AC3E}">
        <p14:creationId xmlns:p14="http://schemas.microsoft.com/office/powerpoint/2010/main" val="21973365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Administration – System Options</a:t>
            </a:r>
            <a:endParaRPr lang="en-US" dirty="0"/>
          </a:p>
        </p:txBody>
      </p:sp>
      <p:sp>
        <p:nvSpPr>
          <p:cNvPr id="6" name="TextBox 5"/>
          <p:cNvSpPr txBox="1"/>
          <p:nvPr/>
        </p:nvSpPr>
        <p:spPr>
          <a:xfrm>
            <a:off x="575733" y="1137920"/>
            <a:ext cx="8331199" cy="1492716"/>
          </a:xfrm>
          <a:prstGeom prst="rect">
            <a:avLst/>
          </a:prstGeom>
          <a:noFill/>
        </p:spPr>
        <p:txBody>
          <a:bodyPr wrap="square" rtlCol="0">
            <a:spAutoFit/>
          </a:bodyPr>
          <a:lstStyle/>
          <a:p>
            <a:r>
              <a:rPr lang="en-US" sz="1500" b="1" dirty="0" smtClean="0">
                <a:solidFill>
                  <a:srgbClr val="6B6F71"/>
                </a:solidFill>
              </a:rPr>
              <a:t>NetCommunity Site Settings</a:t>
            </a:r>
            <a:r>
              <a:rPr lang="en-US" sz="1500" dirty="0" smtClean="0">
                <a:solidFill>
                  <a:srgbClr val="6B6F71"/>
                </a:solidFill>
              </a:rPr>
              <a:t> include Supported Languages, International Settings, Pages, Registration/Login Options, Email Opt-in, User Image Options, Site Tracking, and reCAPTCHA. </a:t>
            </a:r>
          </a:p>
          <a:p>
            <a:endParaRPr lang="en-US" sz="1500" dirty="0" smtClean="0">
              <a:solidFill>
                <a:srgbClr val="6B6F71"/>
              </a:solidFill>
            </a:endParaRPr>
          </a:p>
          <a:p>
            <a:r>
              <a:rPr lang="en-US" sz="1500" dirty="0" smtClean="0">
                <a:solidFill>
                  <a:srgbClr val="6B6F71"/>
                </a:solidFill>
              </a:rPr>
              <a:t>When you host one website, site settings only apply to your default site. When you host multiple websites, you apply site settings to each default, parent, and child site. </a:t>
            </a:r>
          </a:p>
          <a:p>
            <a:endParaRPr lang="en-US" sz="1600" dirty="0">
              <a:solidFill>
                <a:srgbClr val="6B6F71"/>
              </a:solidFill>
            </a:endParaRPr>
          </a:p>
        </p:txBody>
      </p:sp>
      <p:pic>
        <p:nvPicPr>
          <p:cNvPr id="67586" name="Picture 2"/>
          <p:cNvPicPr>
            <a:picLocks noChangeAspect="1" noChangeArrowheads="1"/>
          </p:cNvPicPr>
          <p:nvPr/>
        </p:nvPicPr>
        <p:blipFill>
          <a:blip r:embed="rId2"/>
          <a:srcRect/>
          <a:stretch>
            <a:fillRect/>
          </a:stretch>
        </p:blipFill>
        <p:spPr bwMode="auto">
          <a:xfrm>
            <a:off x="1201082" y="2630636"/>
            <a:ext cx="6599894" cy="3532039"/>
          </a:xfrm>
          <a:prstGeom prst="rect">
            <a:avLst/>
          </a:prstGeom>
          <a:noFill/>
          <a:ln w="76200" cap="flat">
            <a:solidFill>
              <a:srgbClr val="5BAC35"/>
            </a:solidFill>
            <a:miter lim="800000"/>
            <a:headEnd/>
            <a:tailEnd/>
          </a:ln>
        </p:spPr>
      </p:pic>
    </p:spTree>
    <p:extLst>
      <p:ext uri="{BB962C8B-B14F-4D97-AF65-F5344CB8AC3E}">
        <p14:creationId xmlns:p14="http://schemas.microsoft.com/office/powerpoint/2010/main" val="41417930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Administration - Security</a:t>
            </a:r>
            <a:endParaRPr lang="en-US" dirty="0"/>
          </a:p>
        </p:txBody>
      </p:sp>
      <p:sp>
        <p:nvSpPr>
          <p:cNvPr id="6" name="TextBox 5"/>
          <p:cNvSpPr txBox="1"/>
          <p:nvPr/>
        </p:nvSpPr>
        <p:spPr>
          <a:xfrm>
            <a:off x="841248" y="1137920"/>
            <a:ext cx="7806041" cy="1077218"/>
          </a:xfrm>
          <a:prstGeom prst="rect">
            <a:avLst/>
          </a:prstGeom>
          <a:noFill/>
        </p:spPr>
        <p:txBody>
          <a:bodyPr wrap="square" rtlCol="0">
            <a:spAutoFit/>
          </a:bodyPr>
          <a:lstStyle/>
          <a:p>
            <a:r>
              <a:rPr lang="en-US" sz="1600" b="1" dirty="0" smtClean="0">
                <a:solidFill>
                  <a:srgbClr val="6B6F71"/>
                </a:solidFill>
              </a:rPr>
              <a:t>NetCommunity Security </a:t>
            </a:r>
            <a:r>
              <a:rPr lang="en-US" sz="1600" dirty="0" smtClean="0">
                <a:solidFill>
                  <a:srgbClr val="6B6F71"/>
                </a:solidFill>
              </a:rPr>
              <a:t>allows you to create a structure that is as simple or complex as needed. Security components include users, roles, task groups, and security assignments. These components answer the security questions of who, what, and where. </a:t>
            </a:r>
            <a:endParaRPr lang="en-US" sz="1600" dirty="0">
              <a:solidFill>
                <a:srgbClr val="6B6F71"/>
              </a:solidFill>
            </a:endParaRPr>
          </a:p>
        </p:txBody>
      </p:sp>
      <p:sp>
        <p:nvSpPr>
          <p:cNvPr id="7" name="TextBox 6"/>
          <p:cNvSpPr txBox="1"/>
          <p:nvPr/>
        </p:nvSpPr>
        <p:spPr>
          <a:xfrm>
            <a:off x="841248" y="5276850"/>
            <a:ext cx="7806041" cy="1015663"/>
          </a:xfrm>
          <a:prstGeom prst="rect">
            <a:avLst/>
          </a:prstGeom>
          <a:noFill/>
        </p:spPr>
        <p:txBody>
          <a:bodyPr wrap="square" rtlCol="0">
            <a:spAutoFit/>
          </a:bodyPr>
          <a:lstStyle/>
          <a:p>
            <a:r>
              <a:rPr lang="en-US" sz="1500" b="1" dirty="0" smtClean="0">
                <a:solidFill>
                  <a:srgbClr val="6B6F71"/>
                </a:solidFill>
              </a:rPr>
              <a:t>Roles</a:t>
            </a:r>
            <a:r>
              <a:rPr lang="en-US" sz="1500" dirty="0" smtClean="0">
                <a:solidFill>
                  <a:srgbClr val="6B6F71"/>
                </a:solidFill>
              </a:rPr>
              <a:t> are user records grouped together manually or by query. Roles can also include other roles. </a:t>
            </a:r>
          </a:p>
          <a:p>
            <a:endParaRPr lang="en-US" sz="1500" dirty="0" smtClean="0">
              <a:solidFill>
                <a:srgbClr val="6B6F71"/>
              </a:solidFill>
            </a:endParaRPr>
          </a:p>
          <a:p>
            <a:r>
              <a:rPr lang="en-US" sz="1500" b="1" dirty="0" smtClean="0">
                <a:solidFill>
                  <a:srgbClr val="6B6F71"/>
                </a:solidFill>
              </a:rPr>
              <a:t>Task Groups </a:t>
            </a:r>
            <a:r>
              <a:rPr lang="en-US" sz="1500" dirty="0" smtClean="0">
                <a:solidFill>
                  <a:srgbClr val="6B6F71"/>
                </a:solidFill>
              </a:rPr>
              <a:t>organize rights to associate with a role in Security assignments</a:t>
            </a:r>
            <a:endParaRPr lang="en-US" sz="1500" dirty="0">
              <a:solidFill>
                <a:srgbClr val="6B6F71"/>
              </a:solidFill>
            </a:endParaRPr>
          </a:p>
        </p:txBody>
      </p:sp>
      <p:pic>
        <p:nvPicPr>
          <p:cNvPr id="12290" name="Picture 2" descr="http://meebee/sites/ps/Teams/Interactive/BBNC%20Shared%20Documents/Principals/Wiki%20Images/install%20-%20flattened%20roles.bmp"/>
          <p:cNvPicPr>
            <a:picLocks noChangeAspect="1" noChangeArrowheads="1"/>
          </p:cNvPicPr>
          <p:nvPr/>
        </p:nvPicPr>
        <p:blipFill>
          <a:blip r:embed="rId2"/>
          <a:srcRect/>
          <a:stretch>
            <a:fillRect/>
          </a:stretch>
        </p:blipFill>
        <p:spPr bwMode="auto">
          <a:xfrm>
            <a:off x="1876425" y="2409825"/>
            <a:ext cx="5381625" cy="2657475"/>
          </a:xfrm>
          <a:prstGeom prst="rect">
            <a:avLst/>
          </a:prstGeom>
          <a:noFill/>
          <a:ln w="76200">
            <a:solidFill>
              <a:schemeClr val="accent1"/>
            </a:solidFill>
          </a:ln>
        </p:spPr>
      </p:pic>
    </p:spTree>
    <p:extLst>
      <p:ext uri="{BB962C8B-B14F-4D97-AF65-F5344CB8AC3E}">
        <p14:creationId xmlns:p14="http://schemas.microsoft.com/office/powerpoint/2010/main" val="18340873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Administration - Security</a:t>
            </a:r>
            <a:endParaRPr lang="en-US" dirty="0"/>
          </a:p>
        </p:txBody>
      </p:sp>
      <p:graphicFrame>
        <p:nvGraphicFramePr>
          <p:cNvPr id="8" name="Table 7"/>
          <p:cNvGraphicFramePr>
            <a:graphicFrameLocks noGrp="1"/>
          </p:cNvGraphicFramePr>
          <p:nvPr/>
        </p:nvGraphicFramePr>
        <p:xfrm>
          <a:off x="991745" y="1586418"/>
          <a:ext cx="6847330" cy="1736278"/>
        </p:xfrm>
        <a:graphic>
          <a:graphicData uri="http://schemas.openxmlformats.org/drawingml/2006/table">
            <a:tbl>
              <a:tblPr/>
              <a:tblGrid>
                <a:gridCol w="2343950"/>
                <a:gridCol w="1871378"/>
                <a:gridCol w="879402"/>
                <a:gridCol w="876300"/>
                <a:gridCol w="876300"/>
              </a:tblGrid>
              <a:tr h="488328">
                <a:tc gridSpan="2">
                  <a:txBody>
                    <a:bodyPr/>
                    <a:lstStyle/>
                    <a:p>
                      <a:pPr algn="ctr" fontAlgn="b"/>
                      <a:r>
                        <a:rPr lang="en-US" sz="1050" b="1" i="0" u="none" strike="noStrike" dirty="0">
                          <a:solidFill>
                            <a:schemeClr val="bg1"/>
                          </a:solidFill>
                          <a:latin typeface="+mn-lt"/>
                        </a:rPr>
                        <a:t>1.    Standard Content Rights Task Group</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hMerge="1">
                  <a:txBody>
                    <a:bodyPr/>
                    <a:lstStyle/>
                    <a:p>
                      <a:endParaRPr lang="en-US"/>
                    </a:p>
                  </a:txBody>
                  <a:tcPr/>
                </a:tc>
                <a:tc>
                  <a:txBody>
                    <a:bodyPr/>
                    <a:lstStyle/>
                    <a:p>
                      <a:pPr algn="ctr" fontAlgn="b"/>
                      <a:r>
                        <a:rPr lang="en-US" sz="1050" b="1" i="0" u="none" strike="noStrike" dirty="0">
                          <a:solidFill>
                            <a:schemeClr val="bg1"/>
                          </a:solidFill>
                          <a:latin typeface="+mn-lt"/>
                        </a:rPr>
                        <a:t>Full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a:txBody>
                    <a:bodyPr/>
                    <a:lstStyle/>
                    <a:p>
                      <a:pPr algn="ctr" fontAlgn="b"/>
                      <a:r>
                        <a:rPr lang="en-US" sz="1050" b="1" i="0" u="none" strike="noStrike" dirty="0">
                          <a:solidFill>
                            <a:schemeClr val="bg1"/>
                          </a:solidFill>
                          <a:latin typeface="+mn-lt"/>
                        </a:rPr>
                        <a:t>Create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a:txBody>
                    <a:bodyPr/>
                    <a:lstStyle/>
                    <a:p>
                      <a:pPr algn="ctr" fontAlgn="b"/>
                      <a:r>
                        <a:rPr lang="en-US" sz="1050" b="1" i="0" u="none" strike="noStrike" dirty="0">
                          <a:solidFill>
                            <a:schemeClr val="bg1"/>
                          </a:solidFill>
                          <a:latin typeface="+mn-lt"/>
                        </a:rPr>
                        <a:t>View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r>
              <a:tr h="249590">
                <a:tc rowSpan="5">
                  <a:txBody>
                    <a:bodyPr/>
                    <a:lstStyle/>
                    <a:p>
                      <a:pPr algn="ctr" fontAlgn="b"/>
                      <a:r>
                        <a:rPr lang="en-US" sz="1050" b="0" i="0" u="none" strike="noStrike" dirty="0">
                          <a:solidFill>
                            <a:srgbClr val="000000"/>
                          </a:solidFill>
                          <a:latin typeface="+mn-lt"/>
                        </a:rPr>
                        <a:t>Website Security</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Page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90">
                <a:tc vMerge="1">
                  <a:txBody>
                    <a:bodyPr/>
                    <a:lstStyle/>
                    <a:p>
                      <a:endParaRPr lang="en-US"/>
                    </a:p>
                  </a:txBody>
                  <a:tcPr/>
                </a:tc>
                <a:tc>
                  <a:txBody>
                    <a:bodyPr/>
                    <a:lstStyle/>
                    <a:p>
                      <a:pPr algn="ctr" fontAlgn="b"/>
                      <a:r>
                        <a:rPr lang="en-US" sz="1050" b="0" i="0" u="none" strike="noStrike" dirty="0">
                          <a:solidFill>
                            <a:srgbClr val="000000"/>
                          </a:solidFill>
                          <a:latin typeface="+mn-lt"/>
                        </a:rPr>
                        <a:t>Part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90">
                <a:tc vMerge="1">
                  <a:txBody>
                    <a:bodyPr/>
                    <a:lstStyle/>
                    <a:p>
                      <a:endParaRPr lang="en-US"/>
                    </a:p>
                  </a:txBody>
                  <a:tcPr/>
                </a:tc>
                <a:tc>
                  <a:txBody>
                    <a:bodyPr/>
                    <a:lstStyle/>
                    <a:p>
                      <a:pPr algn="ctr" fontAlgn="b"/>
                      <a:r>
                        <a:rPr lang="en-US" sz="1050" b="0" i="0" u="none" strike="noStrike" dirty="0">
                          <a:solidFill>
                            <a:srgbClr val="000000"/>
                          </a:solidFill>
                          <a:latin typeface="+mn-lt"/>
                        </a:rPr>
                        <a:t>Image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90">
                <a:tc vMerge="1">
                  <a:txBody>
                    <a:bodyPr/>
                    <a:lstStyle/>
                    <a:p>
                      <a:endParaRPr lang="en-US"/>
                    </a:p>
                  </a:txBody>
                  <a:tcPr/>
                </a:tc>
                <a:tc>
                  <a:txBody>
                    <a:bodyPr/>
                    <a:lstStyle/>
                    <a:p>
                      <a:pPr algn="ctr" fontAlgn="b"/>
                      <a:r>
                        <a:rPr lang="en-US" sz="1050" b="0" i="0" u="none" strike="noStrike">
                          <a:solidFill>
                            <a:srgbClr val="000000"/>
                          </a:solidFill>
                          <a:latin typeface="+mn-lt"/>
                        </a:rPr>
                        <a:t>Template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90">
                <a:tc vMerge="1">
                  <a:txBody>
                    <a:bodyPr/>
                    <a:lstStyle/>
                    <a:p>
                      <a:endParaRPr lang="en-US"/>
                    </a:p>
                  </a:txBody>
                  <a:tcPr/>
                </a:tc>
                <a:tc>
                  <a:txBody>
                    <a:bodyPr/>
                    <a:lstStyle/>
                    <a:p>
                      <a:pPr algn="ctr" fontAlgn="b"/>
                      <a:r>
                        <a:rPr lang="en-US" sz="1050" b="0" i="0" u="none" strike="noStrike">
                          <a:solidFill>
                            <a:srgbClr val="000000"/>
                          </a:solidFill>
                          <a:latin typeface="+mn-lt"/>
                        </a:rPr>
                        <a:t>Layout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074" name="Picture 2"/>
          <p:cNvPicPr>
            <a:picLocks noChangeAspect="1" noChangeArrowheads="1"/>
          </p:cNvPicPr>
          <p:nvPr/>
        </p:nvPicPr>
        <p:blipFill>
          <a:blip r:embed="rId2"/>
          <a:srcRect/>
          <a:stretch>
            <a:fillRect/>
          </a:stretch>
        </p:blipFill>
        <p:spPr bwMode="auto">
          <a:xfrm>
            <a:off x="991746" y="3943350"/>
            <a:ext cx="6847330" cy="2206991"/>
          </a:xfrm>
          <a:prstGeom prst="rect">
            <a:avLst/>
          </a:prstGeom>
          <a:noFill/>
          <a:ln w="25400">
            <a:solidFill>
              <a:schemeClr val="accent1"/>
            </a:solidFill>
            <a:miter lim="800000"/>
            <a:headEnd/>
            <a:tailEnd/>
          </a:ln>
        </p:spPr>
      </p:pic>
      <p:sp>
        <p:nvSpPr>
          <p:cNvPr id="5" name="TextBox 4"/>
          <p:cNvSpPr txBox="1"/>
          <p:nvPr/>
        </p:nvSpPr>
        <p:spPr>
          <a:xfrm>
            <a:off x="991744" y="1247864"/>
            <a:ext cx="3218305" cy="338554"/>
          </a:xfrm>
          <a:prstGeom prst="rect">
            <a:avLst/>
          </a:prstGeom>
          <a:noFill/>
        </p:spPr>
        <p:txBody>
          <a:bodyPr wrap="square" rtlCol="0">
            <a:spAutoFit/>
          </a:bodyPr>
          <a:lstStyle/>
          <a:p>
            <a:r>
              <a:rPr lang="en-US" sz="1600" b="1" dirty="0" smtClean="0">
                <a:solidFill>
                  <a:srgbClr val="4FAE40"/>
                </a:solidFill>
              </a:rPr>
              <a:t>Task Group Permissions</a:t>
            </a:r>
            <a:endParaRPr lang="en-US" sz="1600" b="1" dirty="0">
              <a:solidFill>
                <a:srgbClr val="4FAE40"/>
              </a:solidFill>
            </a:endParaRPr>
          </a:p>
        </p:txBody>
      </p:sp>
      <p:sp>
        <p:nvSpPr>
          <p:cNvPr id="6" name="TextBox 5"/>
          <p:cNvSpPr txBox="1"/>
          <p:nvPr/>
        </p:nvSpPr>
        <p:spPr>
          <a:xfrm>
            <a:off x="991746" y="3604796"/>
            <a:ext cx="4323206" cy="338554"/>
          </a:xfrm>
          <a:prstGeom prst="rect">
            <a:avLst/>
          </a:prstGeom>
          <a:noFill/>
        </p:spPr>
        <p:txBody>
          <a:bodyPr wrap="square" rtlCol="0">
            <a:spAutoFit/>
          </a:bodyPr>
          <a:lstStyle/>
          <a:p>
            <a:r>
              <a:rPr lang="en-US" sz="1600" b="1" dirty="0" smtClean="0">
                <a:solidFill>
                  <a:srgbClr val="4FAE40"/>
                </a:solidFill>
              </a:rPr>
              <a:t>Menus available for Task Group</a:t>
            </a:r>
            <a:endParaRPr lang="en-US" sz="1600" b="1" dirty="0">
              <a:solidFill>
                <a:srgbClr val="4FAE40"/>
              </a:solidFill>
            </a:endParaRPr>
          </a:p>
        </p:txBody>
      </p:sp>
    </p:spTree>
    <p:extLst>
      <p:ext uri="{BB962C8B-B14F-4D97-AF65-F5344CB8AC3E}">
        <p14:creationId xmlns:p14="http://schemas.microsoft.com/office/powerpoint/2010/main" val="23101848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Administration - Security</a:t>
            </a:r>
            <a:endParaRPr lang="en-US" dirty="0"/>
          </a:p>
        </p:txBody>
      </p:sp>
      <p:graphicFrame>
        <p:nvGraphicFramePr>
          <p:cNvPr id="8" name="Table 7"/>
          <p:cNvGraphicFramePr>
            <a:graphicFrameLocks noGrp="1"/>
          </p:cNvGraphicFramePr>
          <p:nvPr/>
        </p:nvGraphicFramePr>
        <p:xfrm>
          <a:off x="991745" y="1586418"/>
          <a:ext cx="6847330" cy="1736278"/>
        </p:xfrm>
        <a:graphic>
          <a:graphicData uri="http://schemas.openxmlformats.org/drawingml/2006/table">
            <a:tbl>
              <a:tblPr/>
              <a:tblGrid>
                <a:gridCol w="2343950"/>
                <a:gridCol w="1871378"/>
                <a:gridCol w="879402"/>
                <a:gridCol w="876300"/>
                <a:gridCol w="876300"/>
              </a:tblGrid>
              <a:tr h="488328">
                <a:tc gridSpan="2">
                  <a:txBody>
                    <a:bodyPr/>
                    <a:lstStyle/>
                    <a:p>
                      <a:pPr algn="ctr" fontAlgn="b"/>
                      <a:r>
                        <a:rPr lang="en-US" sz="1050" b="1" i="0" u="none" strike="noStrike" dirty="0">
                          <a:solidFill>
                            <a:schemeClr val="bg1"/>
                          </a:solidFill>
                          <a:latin typeface="+mn-lt"/>
                        </a:rPr>
                        <a:t>2.    Advanced Content Rights Task Group</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hMerge="1">
                  <a:txBody>
                    <a:bodyPr/>
                    <a:lstStyle/>
                    <a:p>
                      <a:endParaRPr lang="en-US"/>
                    </a:p>
                  </a:txBody>
                  <a:tcPr/>
                </a:tc>
                <a:tc>
                  <a:txBody>
                    <a:bodyPr/>
                    <a:lstStyle/>
                    <a:p>
                      <a:pPr algn="ctr" fontAlgn="b"/>
                      <a:r>
                        <a:rPr lang="en-US" sz="1050" b="1" i="0" u="none" strike="noStrike" dirty="0">
                          <a:solidFill>
                            <a:schemeClr val="bg1"/>
                          </a:solidFill>
                          <a:latin typeface="+mn-lt"/>
                        </a:rPr>
                        <a:t>Full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a:txBody>
                    <a:bodyPr/>
                    <a:lstStyle/>
                    <a:p>
                      <a:pPr algn="ctr" fontAlgn="b"/>
                      <a:r>
                        <a:rPr lang="en-US" sz="1050" b="1" i="0" u="none" strike="noStrike" dirty="0">
                          <a:solidFill>
                            <a:schemeClr val="bg1"/>
                          </a:solidFill>
                          <a:latin typeface="+mn-lt"/>
                        </a:rPr>
                        <a:t>Create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a:txBody>
                    <a:bodyPr/>
                    <a:lstStyle/>
                    <a:p>
                      <a:pPr algn="ctr" fontAlgn="b"/>
                      <a:r>
                        <a:rPr lang="en-US" sz="1050" b="1" i="0" u="none" strike="noStrike" dirty="0">
                          <a:solidFill>
                            <a:schemeClr val="bg1"/>
                          </a:solidFill>
                          <a:latin typeface="+mn-lt"/>
                        </a:rPr>
                        <a:t>View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r>
              <a:tr h="249590">
                <a:tc rowSpan="5">
                  <a:txBody>
                    <a:bodyPr/>
                    <a:lstStyle/>
                    <a:p>
                      <a:pPr algn="ctr" fontAlgn="b"/>
                      <a:r>
                        <a:rPr lang="en-US" sz="1050" b="0" i="0" u="none" strike="noStrike">
                          <a:solidFill>
                            <a:srgbClr val="000000"/>
                          </a:solidFill>
                          <a:latin typeface="+mn-lt"/>
                        </a:rPr>
                        <a:t>Website Security</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Page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90">
                <a:tc vMerge="1">
                  <a:txBody>
                    <a:bodyPr/>
                    <a:lstStyle/>
                    <a:p>
                      <a:endParaRPr lang="en-US"/>
                    </a:p>
                  </a:txBody>
                  <a:tcPr/>
                </a:tc>
                <a:tc>
                  <a:txBody>
                    <a:bodyPr/>
                    <a:lstStyle/>
                    <a:p>
                      <a:pPr algn="ctr" fontAlgn="b"/>
                      <a:r>
                        <a:rPr lang="en-US" sz="1050" b="0" i="0" u="none" strike="noStrike">
                          <a:solidFill>
                            <a:srgbClr val="000000"/>
                          </a:solidFill>
                          <a:latin typeface="+mn-lt"/>
                        </a:rPr>
                        <a:t>Part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90">
                <a:tc vMerge="1">
                  <a:txBody>
                    <a:bodyPr/>
                    <a:lstStyle/>
                    <a:p>
                      <a:endParaRPr lang="en-US"/>
                    </a:p>
                  </a:txBody>
                  <a:tcPr/>
                </a:tc>
                <a:tc>
                  <a:txBody>
                    <a:bodyPr/>
                    <a:lstStyle/>
                    <a:p>
                      <a:pPr algn="ctr" fontAlgn="b"/>
                      <a:r>
                        <a:rPr lang="en-US" sz="1050" b="0" i="0" u="none" strike="noStrike">
                          <a:solidFill>
                            <a:srgbClr val="000000"/>
                          </a:solidFill>
                          <a:latin typeface="+mn-lt"/>
                        </a:rPr>
                        <a:t>Image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90">
                <a:tc vMerge="1">
                  <a:txBody>
                    <a:bodyPr/>
                    <a:lstStyle/>
                    <a:p>
                      <a:endParaRPr lang="en-US"/>
                    </a:p>
                  </a:txBody>
                  <a:tcPr/>
                </a:tc>
                <a:tc>
                  <a:txBody>
                    <a:bodyPr/>
                    <a:lstStyle/>
                    <a:p>
                      <a:pPr algn="ctr" fontAlgn="b"/>
                      <a:r>
                        <a:rPr lang="en-US" sz="1050" b="0" i="0" u="none" strike="noStrike">
                          <a:solidFill>
                            <a:srgbClr val="000000"/>
                          </a:solidFill>
                          <a:latin typeface="+mn-lt"/>
                        </a:rPr>
                        <a:t>Template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90">
                <a:tc vMerge="1">
                  <a:txBody>
                    <a:bodyPr/>
                    <a:lstStyle/>
                    <a:p>
                      <a:endParaRPr lang="en-US"/>
                    </a:p>
                  </a:txBody>
                  <a:tcPr/>
                </a:tc>
                <a:tc>
                  <a:txBody>
                    <a:bodyPr/>
                    <a:lstStyle/>
                    <a:p>
                      <a:pPr algn="ctr" fontAlgn="b"/>
                      <a:r>
                        <a:rPr lang="en-US" sz="1050" b="0" i="0" u="none" strike="noStrike">
                          <a:solidFill>
                            <a:srgbClr val="000000"/>
                          </a:solidFill>
                          <a:latin typeface="+mn-lt"/>
                        </a:rPr>
                        <a:t>Layout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050" name="Picture 2"/>
          <p:cNvPicPr>
            <a:picLocks noChangeAspect="1" noChangeArrowheads="1"/>
          </p:cNvPicPr>
          <p:nvPr/>
        </p:nvPicPr>
        <p:blipFill>
          <a:blip r:embed="rId2"/>
          <a:srcRect/>
          <a:stretch>
            <a:fillRect/>
          </a:stretch>
        </p:blipFill>
        <p:spPr bwMode="auto">
          <a:xfrm>
            <a:off x="991744" y="3808254"/>
            <a:ext cx="6847331" cy="2506820"/>
          </a:xfrm>
          <a:prstGeom prst="rect">
            <a:avLst/>
          </a:prstGeom>
          <a:noFill/>
          <a:ln w="25400">
            <a:solidFill>
              <a:schemeClr val="accent1"/>
            </a:solidFill>
            <a:miter lim="800000"/>
            <a:headEnd/>
            <a:tailEnd/>
          </a:ln>
        </p:spPr>
      </p:pic>
      <p:sp>
        <p:nvSpPr>
          <p:cNvPr id="5" name="TextBox 4"/>
          <p:cNvSpPr txBox="1"/>
          <p:nvPr/>
        </p:nvSpPr>
        <p:spPr>
          <a:xfrm>
            <a:off x="991744" y="1247864"/>
            <a:ext cx="3218305" cy="338554"/>
          </a:xfrm>
          <a:prstGeom prst="rect">
            <a:avLst/>
          </a:prstGeom>
          <a:noFill/>
        </p:spPr>
        <p:txBody>
          <a:bodyPr wrap="square" rtlCol="0">
            <a:spAutoFit/>
          </a:bodyPr>
          <a:lstStyle/>
          <a:p>
            <a:r>
              <a:rPr lang="en-US" sz="1600" b="1" dirty="0" smtClean="0">
                <a:solidFill>
                  <a:srgbClr val="4FAE40"/>
                </a:solidFill>
              </a:rPr>
              <a:t>Task Group Permissions</a:t>
            </a:r>
            <a:endParaRPr lang="en-US" sz="1600" b="1" dirty="0">
              <a:solidFill>
                <a:srgbClr val="4FAE40"/>
              </a:solidFill>
            </a:endParaRPr>
          </a:p>
        </p:txBody>
      </p:sp>
      <p:sp>
        <p:nvSpPr>
          <p:cNvPr id="6" name="TextBox 5"/>
          <p:cNvSpPr txBox="1"/>
          <p:nvPr/>
        </p:nvSpPr>
        <p:spPr>
          <a:xfrm>
            <a:off x="991744" y="3469700"/>
            <a:ext cx="4323206" cy="338554"/>
          </a:xfrm>
          <a:prstGeom prst="rect">
            <a:avLst/>
          </a:prstGeom>
          <a:noFill/>
        </p:spPr>
        <p:txBody>
          <a:bodyPr wrap="square" rtlCol="0">
            <a:spAutoFit/>
          </a:bodyPr>
          <a:lstStyle/>
          <a:p>
            <a:r>
              <a:rPr lang="en-US" sz="1600" b="1" dirty="0" smtClean="0">
                <a:solidFill>
                  <a:srgbClr val="4FAE40"/>
                </a:solidFill>
              </a:rPr>
              <a:t>Menus available for Task Group</a:t>
            </a:r>
            <a:endParaRPr lang="en-US" sz="1600" b="1" dirty="0">
              <a:solidFill>
                <a:srgbClr val="4FAE40"/>
              </a:solidFill>
            </a:endParaRPr>
          </a:p>
        </p:txBody>
      </p:sp>
    </p:spTree>
    <p:extLst>
      <p:ext uri="{BB962C8B-B14F-4D97-AF65-F5344CB8AC3E}">
        <p14:creationId xmlns:p14="http://schemas.microsoft.com/office/powerpoint/2010/main" val="205381867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Administration - Security</a:t>
            </a:r>
            <a:endParaRPr lang="en-US" dirty="0"/>
          </a:p>
        </p:txBody>
      </p:sp>
      <p:graphicFrame>
        <p:nvGraphicFramePr>
          <p:cNvPr id="8" name="Table 7"/>
          <p:cNvGraphicFramePr>
            <a:graphicFrameLocks noGrp="1"/>
          </p:cNvGraphicFramePr>
          <p:nvPr/>
        </p:nvGraphicFramePr>
        <p:xfrm>
          <a:off x="981075" y="1419225"/>
          <a:ext cx="7010401" cy="2313018"/>
        </p:xfrm>
        <a:graphic>
          <a:graphicData uri="http://schemas.openxmlformats.org/drawingml/2006/table">
            <a:tbl>
              <a:tblPr/>
              <a:tblGrid>
                <a:gridCol w="2357743"/>
                <a:gridCol w="1882390"/>
                <a:gridCol w="956263"/>
                <a:gridCol w="940954"/>
                <a:gridCol w="873051"/>
              </a:tblGrid>
              <a:tr h="360159">
                <a:tc gridSpan="2">
                  <a:txBody>
                    <a:bodyPr/>
                    <a:lstStyle/>
                    <a:p>
                      <a:pPr algn="ctr" fontAlgn="b"/>
                      <a:r>
                        <a:rPr lang="en-US" sz="1050" b="1" i="0" u="none" strike="noStrike" dirty="0">
                          <a:solidFill>
                            <a:schemeClr val="bg1"/>
                          </a:solidFill>
                          <a:latin typeface="+mn-lt"/>
                        </a:rPr>
                        <a:t>3.    Email Rights Task Group</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hMerge="1">
                  <a:txBody>
                    <a:bodyPr/>
                    <a:lstStyle/>
                    <a:p>
                      <a:endParaRPr lang="en-US"/>
                    </a:p>
                  </a:txBody>
                  <a:tcPr/>
                </a:tc>
                <a:tc>
                  <a:txBody>
                    <a:bodyPr/>
                    <a:lstStyle/>
                    <a:p>
                      <a:pPr algn="ctr" fontAlgn="b"/>
                      <a:r>
                        <a:rPr lang="en-US" sz="1050" b="1" i="0" u="none" strike="noStrike" dirty="0">
                          <a:solidFill>
                            <a:schemeClr val="bg1"/>
                          </a:solidFill>
                          <a:latin typeface="+mn-lt"/>
                        </a:rPr>
                        <a:t>Full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a:txBody>
                    <a:bodyPr/>
                    <a:lstStyle/>
                    <a:p>
                      <a:pPr algn="ctr" fontAlgn="b"/>
                      <a:r>
                        <a:rPr lang="en-US" sz="1050" b="1" i="0" u="none" strike="noStrike" dirty="0">
                          <a:solidFill>
                            <a:schemeClr val="bg1"/>
                          </a:solidFill>
                          <a:latin typeface="+mn-lt"/>
                        </a:rPr>
                        <a:t>Create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a:txBody>
                    <a:bodyPr/>
                    <a:lstStyle/>
                    <a:p>
                      <a:pPr algn="ctr" fontAlgn="b"/>
                      <a:r>
                        <a:rPr lang="en-US" sz="1050" b="1" i="0" u="none" strike="noStrike" dirty="0">
                          <a:solidFill>
                            <a:schemeClr val="bg1"/>
                          </a:solidFill>
                          <a:latin typeface="+mn-lt"/>
                        </a:rPr>
                        <a:t>View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r>
              <a:tr h="184081">
                <a:tc rowSpan="6">
                  <a:txBody>
                    <a:bodyPr/>
                    <a:lstStyle/>
                    <a:p>
                      <a:pPr algn="ctr" fontAlgn="b"/>
                      <a:r>
                        <a:rPr lang="en-US" sz="1050" b="0" i="0" u="none" strike="noStrike" dirty="0">
                          <a:solidFill>
                            <a:srgbClr val="000000"/>
                          </a:solidFill>
                          <a:latin typeface="+mn-lt"/>
                        </a:rPr>
                        <a:t>Email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Email Template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dirty="0">
                          <a:solidFill>
                            <a:srgbClr val="000000"/>
                          </a:solidFill>
                          <a:latin typeface="+mn-lt"/>
                        </a:rPr>
                        <a:t>Email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dirty="0">
                          <a:solidFill>
                            <a:srgbClr val="000000"/>
                          </a:solidFill>
                          <a:latin typeface="+mn-lt"/>
                        </a:rPr>
                        <a:t>List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dirty="0">
                          <a:solidFill>
                            <a:srgbClr val="000000"/>
                          </a:solidFill>
                          <a:latin typeface="+mn-lt"/>
                        </a:rPr>
                        <a:t>Campaign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dirty="0" err="1">
                          <a:solidFill>
                            <a:srgbClr val="000000"/>
                          </a:solidFill>
                          <a:latin typeface="+mn-lt"/>
                        </a:rPr>
                        <a:t>eCard</a:t>
                      </a:r>
                      <a:r>
                        <a:rPr lang="en-US" sz="1050" b="0" i="0" u="none" strike="noStrike" dirty="0">
                          <a:solidFill>
                            <a:srgbClr val="000000"/>
                          </a:solidFill>
                          <a:latin typeface="+mn-lt"/>
                        </a:rPr>
                        <a:t>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144">
                <a:tc vMerge="1">
                  <a:txBody>
                    <a:bodyPr/>
                    <a:lstStyle/>
                    <a:p>
                      <a:endParaRPr lang="en-US"/>
                    </a:p>
                  </a:txBody>
                  <a:tcPr/>
                </a:tc>
                <a:tc>
                  <a:txBody>
                    <a:bodyPr/>
                    <a:lstStyle/>
                    <a:p>
                      <a:pPr algn="ctr" fontAlgn="b"/>
                      <a:r>
                        <a:rPr lang="en-US" sz="1050" b="0" i="0" u="none" strike="noStrike">
                          <a:solidFill>
                            <a:srgbClr val="000000"/>
                          </a:solidFill>
                          <a:latin typeface="+mn-lt"/>
                        </a:rPr>
                        <a:t>Scheduled Email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148">
                <a:tc rowSpan="3">
                  <a:txBody>
                    <a:bodyPr/>
                    <a:lstStyle/>
                    <a:p>
                      <a:pPr algn="ctr" fontAlgn="b"/>
                      <a:r>
                        <a:rPr lang="en-US" sz="1050" b="0" i="0" u="none" strike="noStrike" dirty="0">
                          <a:solidFill>
                            <a:srgbClr val="000000"/>
                          </a:solidFill>
                          <a:latin typeface="+mn-lt"/>
                        </a:rPr>
                        <a:t>Admin and Security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Approval and Workflow</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a:solidFill>
                            <a:srgbClr val="000000"/>
                          </a:solidFill>
                          <a:latin typeface="+mn-lt"/>
                        </a:rPr>
                        <a:t>Organization Settings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a:solidFill>
                            <a:srgbClr val="000000"/>
                          </a:solidFill>
                          <a:latin typeface="+mn-lt"/>
                        </a:rPr>
                        <a:t>Site Level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098" name="Picture 2"/>
          <p:cNvPicPr>
            <a:picLocks noChangeAspect="1" noChangeArrowheads="1"/>
          </p:cNvPicPr>
          <p:nvPr/>
        </p:nvPicPr>
        <p:blipFill>
          <a:blip r:embed="rId2"/>
          <a:srcRect b="4938"/>
          <a:stretch>
            <a:fillRect/>
          </a:stretch>
        </p:blipFill>
        <p:spPr bwMode="auto">
          <a:xfrm>
            <a:off x="991744" y="4277045"/>
            <a:ext cx="7040881" cy="1982668"/>
          </a:xfrm>
          <a:prstGeom prst="rect">
            <a:avLst/>
          </a:prstGeom>
          <a:noFill/>
          <a:ln w="25400">
            <a:solidFill>
              <a:schemeClr val="accent1"/>
            </a:solidFill>
            <a:miter lim="800000"/>
            <a:headEnd/>
            <a:tailEnd/>
          </a:ln>
        </p:spPr>
      </p:pic>
      <p:sp>
        <p:nvSpPr>
          <p:cNvPr id="5" name="TextBox 4"/>
          <p:cNvSpPr txBox="1"/>
          <p:nvPr/>
        </p:nvSpPr>
        <p:spPr>
          <a:xfrm>
            <a:off x="991744" y="1137920"/>
            <a:ext cx="3218305" cy="338554"/>
          </a:xfrm>
          <a:prstGeom prst="rect">
            <a:avLst/>
          </a:prstGeom>
          <a:noFill/>
        </p:spPr>
        <p:txBody>
          <a:bodyPr wrap="square" rtlCol="0">
            <a:spAutoFit/>
          </a:bodyPr>
          <a:lstStyle/>
          <a:p>
            <a:r>
              <a:rPr lang="en-US" sz="1600" b="1" dirty="0" smtClean="0">
                <a:solidFill>
                  <a:srgbClr val="4FAE40"/>
                </a:solidFill>
              </a:rPr>
              <a:t>Task Group Permissions</a:t>
            </a:r>
            <a:endParaRPr lang="en-US" sz="1600" b="1" dirty="0">
              <a:solidFill>
                <a:srgbClr val="4FAE40"/>
              </a:solidFill>
            </a:endParaRPr>
          </a:p>
        </p:txBody>
      </p:sp>
      <p:sp>
        <p:nvSpPr>
          <p:cNvPr id="6" name="TextBox 5"/>
          <p:cNvSpPr txBox="1"/>
          <p:nvPr/>
        </p:nvSpPr>
        <p:spPr>
          <a:xfrm>
            <a:off x="981075" y="3938491"/>
            <a:ext cx="4323206" cy="338554"/>
          </a:xfrm>
          <a:prstGeom prst="rect">
            <a:avLst/>
          </a:prstGeom>
          <a:noFill/>
        </p:spPr>
        <p:txBody>
          <a:bodyPr wrap="square" rtlCol="0">
            <a:spAutoFit/>
          </a:bodyPr>
          <a:lstStyle/>
          <a:p>
            <a:r>
              <a:rPr lang="en-US" sz="1600" b="1" dirty="0" smtClean="0">
                <a:solidFill>
                  <a:srgbClr val="4FAE40"/>
                </a:solidFill>
              </a:rPr>
              <a:t>Menus available for Task Group</a:t>
            </a:r>
            <a:endParaRPr lang="en-US" sz="1600" b="1" dirty="0">
              <a:solidFill>
                <a:srgbClr val="4FAE40"/>
              </a:solidFill>
            </a:endParaRPr>
          </a:p>
        </p:txBody>
      </p:sp>
    </p:spTree>
    <p:extLst>
      <p:ext uri="{BB962C8B-B14F-4D97-AF65-F5344CB8AC3E}">
        <p14:creationId xmlns:p14="http://schemas.microsoft.com/office/powerpoint/2010/main" val="19156859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Administration - Security</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00034206"/>
              </p:ext>
            </p:extLst>
          </p:nvPr>
        </p:nvGraphicFramePr>
        <p:xfrm>
          <a:off x="991744" y="1628775"/>
          <a:ext cx="7010401" cy="2313018"/>
        </p:xfrm>
        <a:graphic>
          <a:graphicData uri="http://schemas.openxmlformats.org/drawingml/2006/table">
            <a:tbl>
              <a:tblPr/>
              <a:tblGrid>
                <a:gridCol w="2357743"/>
                <a:gridCol w="1882390"/>
                <a:gridCol w="956263"/>
                <a:gridCol w="940954"/>
                <a:gridCol w="873051"/>
              </a:tblGrid>
              <a:tr h="360159">
                <a:tc gridSpan="2">
                  <a:txBody>
                    <a:bodyPr/>
                    <a:lstStyle/>
                    <a:p>
                      <a:pPr algn="ctr" fontAlgn="b"/>
                      <a:r>
                        <a:rPr lang="en-US" sz="1050" b="1" i="0" u="none" strike="noStrike" dirty="0">
                          <a:solidFill>
                            <a:schemeClr val="bg1"/>
                          </a:solidFill>
                          <a:latin typeface="+mn-lt"/>
                        </a:rPr>
                        <a:t>4.    Administrative Rights Task Group</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hMerge="1">
                  <a:txBody>
                    <a:bodyPr/>
                    <a:lstStyle/>
                    <a:p>
                      <a:endParaRPr lang="en-US"/>
                    </a:p>
                  </a:txBody>
                  <a:tcPr/>
                </a:tc>
                <a:tc>
                  <a:txBody>
                    <a:bodyPr/>
                    <a:lstStyle/>
                    <a:p>
                      <a:pPr algn="ctr" fontAlgn="b"/>
                      <a:r>
                        <a:rPr lang="en-US" sz="1050" b="1" i="0" u="none" strike="noStrike" dirty="0">
                          <a:solidFill>
                            <a:schemeClr val="bg1"/>
                          </a:solidFill>
                          <a:latin typeface="+mn-lt"/>
                        </a:rPr>
                        <a:t>Full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a:txBody>
                    <a:bodyPr/>
                    <a:lstStyle/>
                    <a:p>
                      <a:pPr algn="ctr" fontAlgn="b"/>
                      <a:r>
                        <a:rPr lang="en-US" sz="1050" b="1" i="0" u="none" strike="noStrike" dirty="0">
                          <a:solidFill>
                            <a:schemeClr val="bg1"/>
                          </a:solidFill>
                          <a:latin typeface="+mn-lt"/>
                        </a:rPr>
                        <a:t>Create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c>
                  <a:txBody>
                    <a:bodyPr/>
                    <a:lstStyle/>
                    <a:p>
                      <a:pPr algn="ctr" fontAlgn="b"/>
                      <a:r>
                        <a:rPr lang="en-US" sz="1050" b="1" i="0" u="none" strike="noStrike" dirty="0">
                          <a:solidFill>
                            <a:schemeClr val="bg1"/>
                          </a:solidFill>
                          <a:latin typeface="+mn-lt"/>
                        </a:rPr>
                        <a:t>View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AC35"/>
                    </a:solidFill>
                  </a:tcPr>
                </a:tc>
              </a:tr>
              <a:tr h="184081">
                <a:tc rowSpan="6">
                  <a:txBody>
                    <a:bodyPr/>
                    <a:lstStyle/>
                    <a:p>
                      <a:pPr algn="ctr" fontAlgn="b"/>
                      <a:r>
                        <a:rPr lang="en-US" sz="1050" b="0" i="0" u="none" strike="noStrike" dirty="0">
                          <a:solidFill>
                            <a:srgbClr val="000000"/>
                          </a:solidFill>
                          <a:latin typeface="+mn-lt"/>
                        </a:rPr>
                        <a:t>Email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Email Template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latin typeface="+mn-lt"/>
                      </a:endParaRP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a:solidFill>
                            <a:srgbClr val="000000"/>
                          </a:solidFill>
                          <a:latin typeface="+mn-lt"/>
                        </a:rPr>
                        <a:t>Email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latin typeface="+mn-lt"/>
                      </a:endParaRP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a:solidFill>
                            <a:srgbClr val="000000"/>
                          </a:solidFill>
                          <a:latin typeface="+mn-lt"/>
                        </a:rPr>
                        <a:t>List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latin typeface="+mn-lt"/>
                      </a:endParaRP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a:solidFill>
                            <a:srgbClr val="000000"/>
                          </a:solidFill>
                          <a:latin typeface="+mn-lt"/>
                        </a:rPr>
                        <a:t>Campaign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latin typeface="+mn-lt"/>
                      </a:endParaRP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a:solidFill>
                            <a:srgbClr val="000000"/>
                          </a:solidFill>
                          <a:latin typeface="+mn-lt"/>
                        </a:rPr>
                        <a:t>eCard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latin typeface="+mn-lt"/>
                      </a:endParaRP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144">
                <a:tc vMerge="1">
                  <a:txBody>
                    <a:bodyPr/>
                    <a:lstStyle/>
                    <a:p>
                      <a:endParaRPr lang="en-US"/>
                    </a:p>
                  </a:txBody>
                  <a:tcPr/>
                </a:tc>
                <a:tc>
                  <a:txBody>
                    <a:bodyPr/>
                    <a:lstStyle/>
                    <a:p>
                      <a:pPr algn="ctr" fontAlgn="b"/>
                      <a:r>
                        <a:rPr lang="en-US" sz="1050" b="0" i="0" u="none" strike="noStrike" dirty="0">
                          <a:solidFill>
                            <a:srgbClr val="000000"/>
                          </a:solidFill>
                          <a:latin typeface="+mn-lt"/>
                        </a:rPr>
                        <a:t>Scheduled Email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latin typeface="+mn-lt"/>
                      </a:endParaRP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148">
                <a:tc rowSpan="3">
                  <a:txBody>
                    <a:bodyPr/>
                    <a:lstStyle/>
                    <a:p>
                      <a:pPr algn="ctr" fontAlgn="b"/>
                      <a:r>
                        <a:rPr lang="en-US" sz="1050" b="0" i="0" u="none" strike="noStrike" dirty="0">
                          <a:solidFill>
                            <a:srgbClr val="000000"/>
                          </a:solidFill>
                          <a:latin typeface="+mn-lt"/>
                        </a:rPr>
                        <a:t>Admin and Security Rights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Approval and Workflow</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a:solidFill>
                            <a:srgbClr val="000000"/>
                          </a:solidFill>
                          <a:latin typeface="+mn-lt"/>
                        </a:rPr>
                        <a:t>Organization Settings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081">
                <a:tc vMerge="1">
                  <a:txBody>
                    <a:bodyPr/>
                    <a:lstStyle/>
                    <a:p>
                      <a:endParaRPr lang="en-US"/>
                    </a:p>
                  </a:txBody>
                  <a:tcPr/>
                </a:tc>
                <a:tc>
                  <a:txBody>
                    <a:bodyPr/>
                    <a:lstStyle/>
                    <a:p>
                      <a:pPr algn="ctr" fontAlgn="b"/>
                      <a:r>
                        <a:rPr lang="en-US" sz="1050" b="0" i="0" u="none" strike="noStrike">
                          <a:solidFill>
                            <a:srgbClr val="000000"/>
                          </a:solidFill>
                          <a:latin typeface="+mn-lt"/>
                        </a:rPr>
                        <a:t>Site Level Tasks</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X</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mn-lt"/>
                        </a:rPr>
                        <a:t> </a:t>
                      </a:r>
                    </a:p>
                  </a:txBody>
                  <a:tcPr marL="4203" marR="4203" marT="4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2"/>
          <a:srcRect/>
          <a:stretch>
            <a:fillRect/>
          </a:stretch>
        </p:blipFill>
        <p:spPr bwMode="auto">
          <a:xfrm>
            <a:off x="981075" y="4728790"/>
            <a:ext cx="7010401" cy="1081459"/>
          </a:xfrm>
          <a:prstGeom prst="rect">
            <a:avLst/>
          </a:prstGeom>
          <a:noFill/>
          <a:ln w="25400">
            <a:solidFill>
              <a:schemeClr val="accent1"/>
            </a:solidFill>
            <a:miter lim="800000"/>
            <a:headEnd/>
            <a:tailEnd/>
          </a:ln>
        </p:spPr>
      </p:pic>
      <p:sp>
        <p:nvSpPr>
          <p:cNvPr id="5" name="TextBox 4"/>
          <p:cNvSpPr txBox="1"/>
          <p:nvPr/>
        </p:nvSpPr>
        <p:spPr>
          <a:xfrm>
            <a:off x="991744" y="1290221"/>
            <a:ext cx="3218305" cy="338554"/>
          </a:xfrm>
          <a:prstGeom prst="rect">
            <a:avLst/>
          </a:prstGeom>
          <a:noFill/>
        </p:spPr>
        <p:txBody>
          <a:bodyPr wrap="square" rtlCol="0">
            <a:spAutoFit/>
          </a:bodyPr>
          <a:lstStyle/>
          <a:p>
            <a:r>
              <a:rPr lang="en-US" sz="1600" b="1" dirty="0" smtClean="0">
                <a:solidFill>
                  <a:srgbClr val="4FAE40"/>
                </a:solidFill>
              </a:rPr>
              <a:t>Task Group Permissions</a:t>
            </a:r>
            <a:endParaRPr lang="en-US" sz="1600" b="1" dirty="0">
              <a:solidFill>
                <a:srgbClr val="4FAE40"/>
              </a:solidFill>
            </a:endParaRPr>
          </a:p>
        </p:txBody>
      </p:sp>
      <p:sp>
        <p:nvSpPr>
          <p:cNvPr id="6" name="TextBox 5"/>
          <p:cNvSpPr txBox="1"/>
          <p:nvPr/>
        </p:nvSpPr>
        <p:spPr>
          <a:xfrm>
            <a:off x="981075" y="4390236"/>
            <a:ext cx="4323206" cy="338554"/>
          </a:xfrm>
          <a:prstGeom prst="rect">
            <a:avLst/>
          </a:prstGeom>
          <a:noFill/>
        </p:spPr>
        <p:txBody>
          <a:bodyPr wrap="square" rtlCol="0">
            <a:spAutoFit/>
          </a:bodyPr>
          <a:lstStyle/>
          <a:p>
            <a:r>
              <a:rPr lang="en-US" sz="1600" b="1" dirty="0" smtClean="0">
                <a:solidFill>
                  <a:srgbClr val="4FAE40"/>
                </a:solidFill>
              </a:rPr>
              <a:t>Menus available for Task Group</a:t>
            </a:r>
            <a:endParaRPr lang="en-US" sz="1600" b="1" dirty="0">
              <a:solidFill>
                <a:srgbClr val="4FAE40"/>
              </a:solidFill>
            </a:endParaRPr>
          </a:p>
        </p:txBody>
      </p:sp>
    </p:spTree>
    <p:extLst>
      <p:ext uri="{BB962C8B-B14F-4D97-AF65-F5344CB8AC3E}">
        <p14:creationId xmlns:p14="http://schemas.microsoft.com/office/powerpoint/2010/main" val="499048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41248" y="603505"/>
            <a:ext cx="3149727" cy="505628"/>
          </a:xfrm>
        </p:spPr>
        <p:txBody>
          <a:bodyPr/>
          <a:lstStyle/>
          <a:p>
            <a:r>
              <a:rPr lang="en-US" dirty="0" smtClean="0"/>
              <a:t>Emails</a:t>
            </a:r>
            <a:endParaRPr lang="en-US" dirty="0"/>
          </a:p>
        </p:txBody>
      </p:sp>
      <p:sp>
        <p:nvSpPr>
          <p:cNvPr id="6" name="TextBox 5"/>
          <p:cNvSpPr txBox="1"/>
          <p:nvPr/>
        </p:nvSpPr>
        <p:spPr>
          <a:xfrm>
            <a:off x="904874" y="1109134"/>
            <a:ext cx="7129993" cy="830997"/>
          </a:xfrm>
          <a:prstGeom prst="rect">
            <a:avLst/>
          </a:prstGeom>
          <a:noFill/>
        </p:spPr>
        <p:txBody>
          <a:bodyPr wrap="square" rtlCol="0">
            <a:spAutoFit/>
          </a:bodyPr>
          <a:lstStyle/>
          <a:p>
            <a:r>
              <a:rPr lang="en-US" sz="1600" dirty="0" smtClean="0">
                <a:solidFill>
                  <a:srgbClr val="6B6F71"/>
                </a:solidFill>
              </a:rPr>
              <a:t>The NetCommunity Email features offer several tools for sending messages and reporting on them. The focus of our Grow session will be on the use of Templates, Lists and Messages.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92" y="2150533"/>
            <a:ext cx="6663663" cy="4086756"/>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492481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srcRect/>
          <a:stretch>
            <a:fillRect/>
          </a:stretch>
        </p:blipFill>
        <p:spPr bwMode="auto">
          <a:xfrm>
            <a:off x="630945" y="2795752"/>
            <a:ext cx="3848231" cy="3298484"/>
          </a:xfrm>
          <a:prstGeom prst="rect">
            <a:avLst/>
          </a:prstGeom>
          <a:noFill/>
          <a:ln w="9525">
            <a:noFill/>
            <a:miter lim="800000"/>
            <a:headEnd/>
            <a:tailEnd/>
          </a:ln>
        </p:spPr>
      </p:pic>
      <p:sp>
        <p:nvSpPr>
          <p:cNvPr id="18" name="Title 17"/>
          <p:cNvSpPr>
            <a:spLocks noGrp="1"/>
          </p:cNvSpPr>
          <p:nvPr>
            <p:ph type="title"/>
          </p:nvPr>
        </p:nvSpPr>
        <p:spPr/>
        <p:txBody>
          <a:bodyPr/>
          <a:lstStyle/>
          <a:p>
            <a:r>
              <a:rPr lang="en-US" dirty="0" smtClean="0"/>
              <a:t>Team Introductions</a:t>
            </a:r>
            <a:endParaRPr lang="en-US" dirty="0"/>
          </a:p>
        </p:txBody>
      </p:sp>
      <p:sp>
        <p:nvSpPr>
          <p:cNvPr id="19" name="Text Placeholder 18"/>
          <p:cNvSpPr>
            <a:spLocks noGrp="1"/>
          </p:cNvSpPr>
          <p:nvPr>
            <p:ph type="body" idx="1"/>
          </p:nvPr>
        </p:nvSpPr>
        <p:spPr>
          <a:xfrm>
            <a:off x="3601156" y="1535289"/>
            <a:ext cx="5257094" cy="3149600"/>
          </a:xfrm>
        </p:spPr>
        <p:txBody>
          <a:bodyPr/>
          <a:lstStyle/>
          <a:p>
            <a:pPr marL="342900" indent="-342900">
              <a:spcBef>
                <a:spcPts val="0"/>
              </a:spcBef>
              <a:buClr>
                <a:srgbClr val="6B6F71"/>
              </a:buClr>
              <a:buFont typeface="Arial" pitchFamily="34" charset="0"/>
              <a:buChar char="•"/>
            </a:pPr>
            <a:r>
              <a:rPr lang="en-US" sz="2400" dirty="0" smtClean="0"/>
              <a:t>Senior Consultant – Melody Mulkey</a:t>
            </a:r>
          </a:p>
          <a:p>
            <a:pPr marL="742950" lvl="1" indent="-285750">
              <a:spcBef>
                <a:spcPts val="0"/>
              </a:spcBef>
              <a:buClr>
                <a:srgbClr val="6B6F71"/>
              </a:buClr>
              <a:buFont typeface="Arial" pitchFamily="34" charset="0"/>
              <a:buChar char="•"/>
            </a:pPr>
            <a:r>
              <a:rPr lang="en-US" sz="2400" i="1" dirty="0" smtClean="0"/>
              <a:t>BBNC Functional Resource</a:t>
            </a:r>
          </a:p>
          <a:p>
            <a:pPr marL="742950" lvl="1" indent="-285750">
              <a:spcBef>
                <a:spcPts val="0"/>
              </a:spcBef>
              <a:buClr>
                <a:srgbClr val="6B6F71"/>
              </a:buClr>
              <a:buFont typeface="Arial" pitchFamily="34" charset="0"/>
              <a:buChar char="•"/>
            </a:pPr>
            <a:r>
              <a:rPr lang="en-US" sz="2400" i="1" dirty="0" smtClean="0"/>
              <a:t>Conducts functional configuration and training sessions</a:t>
            </a:r>
          </a:p>
          <a:p>
            <a:pPr marL="742950" lvl="1" indent="-285750">
              <a:spcBef>
                <a:spcPts val="0"/>
              </a:spcBef>
              <a:buClr>
                <a:srgbClr val="6B6F71"/>
              </a:buClr>
              <a:buFont typeface="Arial" pitchFamily="34" charset="0"/>
              <a:buChar char="•"/>
            </a:pPr>
            <a:endParaRPr lang="en-US" sz="2400" i="1" dirty="0" smtClean="0"/>
          </a:p>
          <a:p>
            <a:pPr marL="342900" indent="-342900">
              <a:spcBef>
                <a:spcPts val="0"/>
              </a:spcBef>
              <a:buClr>
                <a:srgbClr val="6B6F71"/>
              </a:buClr>
              <a:buFont typeface="Arial" pitchFamily="34" charset="0"/>
              <a:buChar char="•"/>
            </a:pPr>
            <a:r>
              <a:rPr lang="en-US" sz="2400" dirty="0" smtClean="0"/>
              <a:t>Norwich </a:t>
            </a:r>
            <a:r>
              <a:rPr lang="en-US" sz="2400" dirty="0" smtClean="0"/>
              <a:t>Team Members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41247" y="603505"/>
            <a:ext cx="7193619" cy="505628"/>
          </a:xfrm>
        </p:spPr>
        <p:txBody>
          <a:bodyPr/>
          <a:lstStyle/>
          <a:p>
            <a:r>
              <a:rPr lang="en-US" dirty="0" smtClean="0"/>
              <a:t>Email processing workflow</a:t>
            </a:r>
            <a:endParaRPr lang="en-US" dirty="0"/>
          </a:p>
        </p:txBody>
      </p:sp>
      <p:graphicFrame>
        <p:nvGraphicFramePr>
          <p:cNvPr id="2" name="Diagram 1"/>
          <p:cNvGraphicFramePr/>
          <p:nvPr>
            <p:extLst>
              <p:ext uri="{D42A27DB-BD31-4B8C-83A1-F6EECF244321}">
                <p14:modId xmlns:p14="http://schemas.microsoft.com/office/powerpoint/2010/main" val="2549069983"/>
              </p:ext>
            </p:extLst>
          </p:nvPr>
        </p:nvGraphicFramePr>
        <p:xfrm>
          <a:off x="1223683" y="1109133"/>
          <a:ext cx="7073152" cy="5143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98930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Email Lists</a:t>
            </a:r>
            <a:endParaRPr lang="en-US" dirty="0"/>
          </a:p>
        </p:txBody>
      </p:sp>
      <p:sp>
        <p:nvSpPr>
          <p:cNvPr id="5" name="Content Placeholder 2"/>
          <p:cNvSpPr txBox="1">
            <a:spLocks/>
          </p:cNvSpPr>
          <p:nvPr/>
        </p:nvSpPr>
        <p:spPr>
          <a:xfrm>
            <a:off x="723900" y="1137919"/>
            <a:ext cx="7627620" cy="5093547"/>
          </a:xfrm>
          <a:prstGeom prst="rect">
            <a:avLst/>
          </a:prstGeom>
        </p:spPr>
        <p:txBody>
          <a:bodyPr vert="horz" lIns="91440" tIns="45720" rIns="91440" bIns="45720" rtlCol="0" anchor="t" anchorCtr="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600" dirty="0" smtClean="0">
                <a:solidFill>
                  <a:srgbClr val="6B6F71"/>
                </a:solidFill>
                <a:latin typeface="Arial"/>
                <a:cs typeface="Arial"/>
              </a:rPr>
              <a:t>Grow email lists can pull from four types of data sources: Constituents, NetCommunity Users, Imported Lists, and User Defined.</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200" b="0" i="0" u="none" strike="noStrike" kern="1200" cap="none" spc="0" normalizeH="0" baseline="0" noProof="0" dirty="0" smtClean="0">
              <a:ln>
                <a:noFill/>
              </a:ln>
              <a:solidFill>
                <a:srgbClr val="6B6F7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b="1" dirty="0" smtClean="0">
                <a:solidFill>
                  <a:srgbClr val="5BAC35"/>
                </a:solidFill>
                <a:latin typeface="Arial"/>
                <a:cs typeface="Arial"/>
              </a:rPr>
              <a:t>Constituent Lists </a:t>
            </a:r>
            <a:r>
              <a:rPr lang="en-US" sz="1200" dirty="0" smtClean="0">
                <a:solidFill>
                  <a:srgbClr val="6B6F71"/>
                </a:solidFill>
                <a:latin typeface="Arial"/>
                <a:cs typeface="Arial"/>
              </a:rPr>
              <a:t>– Lists based on dynamic queries in RE. </a:t>
            </a:r>
            <a:r>
              <a:rPr lang="en-US" sz="1200" b="1" dirty="0" smtClean="0">
                <a:solidFill>
                  <a:schemeClr val="accent1"/>
                </a:solidFill>
                <a:latin typeface="Arial"/>
                <a:cs typeface="Arial"/>
              </a:rPr>
              <a:t>Benefits</a:t>
            </a:r>
            <a:r>
              <a:rPr lang="en-US" sz="1200" dirty="0" smtClean="0">
                <a:solidFill>
                  <a:srgbClr val="6B6F71"/>
                </a:solidFill>
                <a:latin typeface="Arial"/>
                <a:cs typeface="Arial"/>
              </a:rPr>
              <a:t>: allows the user to bring Bio data into merge fields and reporting on open rates and click-</a:t>
            </a:r>
            <a:r>
              <a:rPr lang="en-US" sz="1200" dirty="0" err="1" smtClean="0">
                <a:solidFill>
                  <a:srgbClr val="6B6F71"/>
                </a:solidFill>
                <a:latin typeface="Arial"/>
                <a:cs typeface="Arial"/>
              </a:rPr>
              <a:t>throughs</a:t>
            </a:r>
            <a:r>
              <a:rPr lang="en-US" sz="1200" dirty="0" smtClean="0">
                <a:solidFill>
                  <a:srgbClr val="6B6F71"/>
                </a:solidFill>
                <a:latin typeface="Arial"/>
                <a:cs typeface="Arial"/>
              </a:rPr>
              <a:t> feed back to constituent record.</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8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b="1" dirty="0" smtClean="0">
                <a:solidFill>
                  <a:srgbClr val="5BAC35"/>
                </a:solidFill>
                <a:latin typeface="Arial"/>
                <a:cs typeface="Arial"/>
              </a:rPr>
              <a:t>Imported Lists</a:t>
            </a:r>
            <a:r>
              <a:rPr lang="en-US" sz="1200" dirty="0" smtClean="0">
                <a:solidFill>
                  <a:srgbClr val="6B6F71"/>
                </a:solidFill>
                <a:latin typeface="Arial"/>
                <a:cs typeface="Arial"/>
              </a:rPr>
              <a:t> – Email lists can also be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dirty="0" smtClean="0">
                <a:solidFill>
                  <a:srgbClr val="6B6F71"/>
                </a:solidFill>
                <a:latin typeface="Arial"/>
                <a:cs typeface="Arial"/>
              </a:rPr>
              <a:t>imported in a .csv file with just an email</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kumimoji="0" lang="en-US" sz="1200" i="0" u="none" strike="noStrike" kern="1200" cap="none" spc="0" normalizeH="0" noProof="0" dirty="0" smtClean="0">
                <a:ln>
                  <a:noFill/>
                </a:ln>
                <a:solidFill>
                  <a:srgbClr val="6B6F71"/>
                </a:solidFill>
                <a:effectLst/>
                <a:uLnTx/>
                <a:uFillTx/>
                <a:latin typeface="Arial"/>
                <a:ea typeface="+mn-ea"/>
                <a:cs typeface="Arial"/>
              </a:rPr>
              <a:t>address and name. </a:t>
            </a:r>
            <a:r>
              <a:rPr kumimoji="0" lang="en-US" sz="1200" b="1" i="0" u="none" strike="noStrike" kern="1200" cap="none" spc="0" normalizeH="0" noProof="0" dirty="0" smtClean="0">
                <a:ln>
                  <a:noFill/>
                </a:ln>
                <a:solidFill>
                  <a:schemeClr val="accent1"/>
                </a:solidFill>
                <a:effectLst/>
                <a:uLnTx/>
                <a:uFillTx/>
                <a:latin typeface="Arial"/>
                <a:ea typeface="+mn-ea"/>
                <a:cs typeface="Arial"/>
              </a:rPr>
              <a:t>Benefits</a:t>
            </a:r>
            <a:r>
              <a:rPr kumimoji="0" lang="en-US" sz="1200" i="0" u="none" strike="noStrike" kern="1200" cap="none" spc="0" normalizeH="0" noProof="0" dirty="0" smtClean="0">
                <a:ln>
                  <a:noFill/>
                </a:ln>
                <a:solidFill>
                  <a:srgbClr val="6B6F71"/>
                </a:solidFill>
                <a:effectLst/>
                <a:uLnTx/>
                <a:uFillTx/>
                <a:latin typeface="Arial"/>
                <a:ea typeface="+mn-ea"/>
                <a:cs typeface="Arial"/>
              </a:rPr>
              <a:t>:  If additional fields</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dirty="0" smtClean="0">
                <a:solidFill>
                  <a:srgbClr val="6B6F71"/>
                </a:solidFill>
                <a:latin typeface="Arial"/>
                <a:cs typeface="Arial"/>
              </a:rPr>
              <a:t>are imported they can be used in the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dirty="0" smtClean="0">
                <a:solidFill>
                  <a:srgbClr val="6B6F71"/>
                </a:solidFill>
                <a:latin typeface="Arial"/>
                <a:cs typeface="Arial"/>
              </a:rPr>
              <a:t>email </a:t>
            </a:r>
            <a:r>
              <a:rPr kumimoji="0" lang="en-US" sz="1200" i="0" u="none" strike="noStrike" kern="1200" cap="none" spc="0" normalizeH="0" baseline="0" noProof="0" dirty="0" smtClean="0">
                <a:ln>
                  <a:noFill/>
                </a:ln>
                <a:solidFill>
                  <a:srgbClr val="6B6F71"/>
                </a:solidFill>
                <a:effectLst/>
                <a:uLnTx/>
                <a:uFillTx/>
                <a:latin typeface="Arial"/>
                <a:ea typeface="+mn-ea"/>
                <a:cs typeface="Arial"/>
              </a:rPr>
              <a:t>merge fields. </a:t>
            </a:r>
            <a:r>
              <a:rPr kumimoji="0" lang="en-US" sz="1200" b="1" i="0" u="none" strike="noStrike" kern="1200" cap="none" spc="0" normalizeH="0" baseline="0" noProof="0" dirty="0" smtClean="0">
                <a:ln>
                  <a:noFill/>
                </a:ln>
                <a:solidFill>
                  <a:schemeClr val="accent1"/>
                </a:solidFill>
                <a:effectLst/>
                <a:uLnTx/>
                <a:uFillTx/>
                <a:latin typeface="Arial"/>
                <a:ea typeface="+mn-ea"/>
                <a:cs typeface="Arial"/>
              </a:rPr>
              <a:t>Drawback</a:t>
            </a:r>
            <a:r>
              <a:rPr kumimoji="0" lang="en-US" sz="1200" i="0" u="none" strike="noStrike" kern="1200" cap="none" spc="0" normalizeH="0" baseline="0" noProof="0" dirty="0" smtClean="0">
                <a:ln>
                  <a:noFill/>
                </a:ln>
                <a:solidFill>
                  <a:schemeClr val="accent1"/>
                </a:solidFill>
                <a:effectLst/>
                <a:uLnTx/>
                <a:uFillTx/>
                <a:latin typeface="Arial"/>
                <a:ea typeface="+mn-ea"/>
                <a:cs typeface="Arial"/>
              </a:rPr>
              <a:t>:</a:t>
            </a:r>
            <a:r>
              <a:rPr kumimoji="0" lang="en-US" sz="1200" i="0" u="none" strike="noStrike" kern="1200" cap="none" spc="0" normalizeH="0" baseline="0" noProof="0" dirty="0" smtClean="0">
                <a:ln>
                  <a:noFill/>
                </a:ln>
                <a:solidFill>
                  <a:srgbClr val="6B6F71"/>
                </a:solidFill>
                <a:effectLst/>
                <a:uLnTx/>
                <a:uFillTx/>
                <a:latin typeface="Arial"/>
                <a:ea typeface="+mn-ea"/>
                <a:cs typeface="Arial"/>
              </a:rPr>
              <a:t> does not send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dirty="0" smtClean="0">
                <a:solidFill>
                  <a:srgbClr val="6B6F71"/>
                </a:solidFill>
                <a:latin typeface="Arial"/>
                <a:cs typeface="Arial"/>
              </a:rPr>
              <a:t>reporting data back to the constituent record.</a:t>
            </a:r>
            <a:r>
              <a:rPr kumimoji="0" lang="en-US" sz="1200" i="0" u="none" strike="noStrike" kern="1200" cap="none" spc="0" normalizeH="0" baseline="0" noProof="0" dirty="0" smtClean="0">
                <a:ln>
                  <a:noFill/>
                </a:ln>
                <a:solidFill>
                  <a:srgbClr val="6B6F71"/>
                </a:solidFill>
                <a:effectLst/>
                <a:uLnTx/>
                <a:uFillTx/>
                <a:latin typeface="Arial"/>
                <a:ea typeface="+mn-ea"/>
                <a:cs typeface="Arial"/>
              </a:rPr>
              <a:t>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a:solidFill>
                <a:srgbClr val="6B6F71"/>
              </a:solidFill>
              <a:latin typeface="Arial"/>
              <a:cs typeface="Arial"/>
            </a:endParaRPr>
          </a:p>
          <a:p>
            <a:pPr lvl="0">
              <a:spcBef>
                <a:spcPct val="20000"/>
              </a:spcBef>
              <a:tabLst>
                <a:tab pos="914400" algn="l"/>
              </a:tabLst>
              <a:defRPr/>
            </a:pPr>
            <a:r>
              <a:rPr lang="en-US" sz="1200" b="1" dirty="0">
                <a:solidFill>
                  <a:srgbClr val="5BAC35"/>
                </a:solidFill>
                <a:cs typeface="Arial"/>
              </a:rPr>
              <a:t>NetCommunity Users </a:t>
            </a:r>
            <a:r>
              <a:rPr lang="en-US" sz="1200" b="1" dirty="0">
                <a:solidFill>
                  <a:srgbClr val="6B6F71"/>
                </a:solidFill>
                <a:cs typeface="Arial"/>
              </a:rPr>
              <a:t>– </a:t>
            </a:r>
            <a:r>
              <a:rPr lang="en-US" sz="1200" dirty="0">
                <a:solidFill>
                  <a:srgbClr val="6B6F71"/>
                </a:solidFill>
                <a:cs typeface="Arial"/>
              </a:rPr>
              <a:t>This list pulls </a:t>
            </a:r>
          </a:p>
          <a:p>
            <a:pPr lvl="0">
              <a:spcBef>
                <a:spcPct val="20000"/>
              </a:spcBef>
              <a:tabLst>
                <a:tab pos="914400" algn="l"/>
              </a:tabLst>
              <a:defRPr/>
            </a:pPr>
            <a:r>
              <a:rPr lang="en-US" sz="1200" dirty="0">
                <a:solidFill>
                  <a:srgbClr val="6B6F71"/>
                </a:solidFill>
                <a:cs typeface="Arial"/>
              </a:rPr>
              <a:t>from anyone that has registered in</a:t>
            </a:r>
          </a:p>
          <a:p>
            <a:pPr lvl="0">
              <a:spcBef>
                <a:spcPct val="20000"/>
              </a:spcBef>
              <a:tabLst>
                <a:tab pos="914400" algn="l"/>
              </a:tabLst>
              <a:defRPr/>
            </a:pPr>
            <a:r>
              <a:rPr lang="en-US" sz="1200" dirty="0">
                <a:solidFill>
                  <a:srgbClr val="6B6F71"/>
                </a:solidFill>
                <a:cs typeface="Arial"/>
              </a:rPr>
              <a:t>NetCommunity based on the dynamic </a:t>
            </a:r>
          </a:p>
          <a:p>
            <a:pPr lvl="0">
              <a:spcBef>
                <a:spcPct val="20000"/>
              </a:spcBef>
              <a:tabLst>
                <a:tab pos="914400" algn="l"/>
              </a:tabLst>
              <a:defRPr/>
            </a:pPr>
            <a:r>
              <a:rPr lang="en-US" sz="1200" dirty="0">
                <a:solidFill>
                  <a:srgbClr val="6B6F71"/>
                </a:solidFill>
                <a:cs typeface="Arial"/>
              </a:rPr>
              <a:t>query in RE linked to the User Role.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200" i="0" u="none" strike="noStrike" kern="1200" cap="none" spc="0" normalizeH="0" baseline="0" noProof="0" dirty="0" smtClean="0">
              <a:ln>
                <a:noFill/>
              </a:ln>
              <a:solidFill>
                <a:srgbClr val="6B6F71"/>
              </a:solidFill>
              <a:effectLst/>
              <a:uLnTx/>
              <a:uFillTx/>
              <a:latin typeface="Arial"/>
              <a:ea typeface="+mn-ea"/>
              <a:cs typeface="Arial"/>
            </a:endParaRPr>
          </a:p>
          <a:p>
            <a:pPr lvl="0">
              <a:spcBef>
                <a:spcPct val="20000"/>
              </a:spcBef>
              <a:tabLst>
                <a:tab pos="914400" algn="l"/>
              </a:tabLst>
              <a:defRPr/>
            </a:pPr>
            <a:r>
              <a:rPr lang="en-US" sz="1200" b="1" dirty="0" smtClean="0">
                <a:solidFill>
                  <a:srgbClr val="5BAC35"/>
                </a:solidFill>
                <a:cs typeface="Arial"/>
              </a:rPr>
              <a:t>User Defined </a:t>
            </a:r>
            <a:r>
              <a:rPr lang="en-US" sz="1200" dirty="0" smtClean="0">
                <a:solidFill>
                  <a:srgbClr val="6B6F71"/>
                </a:solidFill>
                <a:cs typeface="Arial"/>
              </a:rPr>
              <a:t>– Individual names and </a:t>
            </a:r>
          </a:p>
          <a:p>
            <a:pPr lvl="0">
              <a:spcBef>
                <a:spcPct val="20000"/>
              </a:spcBef>
              <a:tabLst>
                <a:tab pos="914400" algn="l"/>
              </a:tabLst>
              <a:defRPr/>
            </a:pPr>
            <a:r>
              <a:rPr lang="en-US" sz="1200" dirty="0" smtClean="0">
                <a:solidFill>
                  <a:srgbClr val="6B6F71"/>
                </a:solidFill>
                <a:cs typeface="Arial"/>
              </a:rPr>
              <a:t>emails can be manually added to Grow</a:t>
            </a:r>
          </a:p>
          <a:p>
            <a:pPr lvl="0">
              <a:spcBef>
                <a:spcPct val="20000"/>
              </a:spcBef>
              <a:tabLst>
                <a:tab pos="914400" algn="l"/>
              </a:tabLst>
              <a:defRPr/>
            </a:pPr>
            <a:r>
              <a:rPr lang="en-US" sz="1200" dirty="0" smtClean="0">
                <a:solidFill>
                  <a:srgbClr val="6B6F71"/>
                </a:solidFill>
                <a:cs typeface="Arial"/>
              </a:rPr>
              <a:t>to create a list. This is typically used for</a:t>
            </a:r>
          </a:p>
          <a:p>
            <a:pPr lvl="0">
              <a:spcBef>
                <a:spcPct val="20000"/>
              </a:spcBef>
              <a:tabLst>
                <a:tab pos="914400" algn="l"/>
              </a:tabLst>
              <a:defRPr/>
            </a:pPr>
            <a:r>
              <a:rPr lang="en-US" sz="1200" dirty="0" smtClean="0">
                <a:solidFill>
                  <a:srgbClr val="6B6F71"/>
                </a:solidFill>
                <a:cs typeface="Arial"/>
              </a:rPr>
              <a:t>testing or individual emails.</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200" i="0" u="none" strike="noStrike" kern="1200" cap="none" spc="0" normalizeH="0" baseline="0" noProof="0" dirty="0">
              <a:ln>
                <a:noFill/>
              </a:ln>
              <a:solidFill>
                <a:srgbClr val="5BAC35"/>
              </a:solidFill>
              <a:effectLst/>
              <a:uLnTx/>
              <a:uFillTx/>
              <a:latin typeface="Arial"/>
              <a:ea typeface="+mn-ea"/>
              <a:cs typeface="Arial"/>
            </a:endParaRPr>
          </a:p>
        </p:txBody>
      </p:sp>
      <p:pic>
        <p:nvPicPr>
          <p:cNvPr id="2052" name="Picture 4"/>
          <p:cNvPicPr>
            <a:picLocks noChangeAspect="1" noChangeArrowheads="1"/>
          </p:cNvPicPr>
          <p:nvPr/>
        </p:nvPicPr>
        <p:blipFill>
          <a:blip r:embed="rId2"/>
          <a:srcRect/>
          <a:stretch>
            <a:fillRect/>
          </a:stretch>
        </p:blipFill>
        <p:spPr bwMode="auto">
          <a:xfrm>
            <a:off x="4216400" y="2553988"/>
            <a:ext cx="4546600" cy="3389612"/>
          </a:xfrm>
          <a:prstGeom prst="rect">
            <a:avLst/>
          </a:prstGeom>
          <a:noFill/>
          <a:ln w="76200">
            <a:solidFill>
              <a:srgbClr val="5BAC35"/>
            </a:solidFill>
            <a:miter lim="800000"/>
            <a:headEnd/>
            <a:tailEnd/>
          </a:ln>
        </p:spPr>
      </p:pic>
    </p:spTree>
    <p:extLst>
      <p:ext uri="{BB962C8B-B14F-4D97-AF65-F5344CB8AC3E}">
        <p14:creationId xmlns:p14="http://schemas.microsoft.com/office/powerpoint/2010/main" val="403193574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Email Merge Fields</a:t>
            </a:r>
            <a:endParaRPr lang="en-US" dirty="0"/>
          </a:p>
        </p:txBody>
      </p:sp>
      <p:pic>
        <p:nvPicPr>
          <p:cNvPr id="6" name="Picture 5"/>
          <p:cNvPicPr/>
          <p:nvPr/>
        </p:nvPicPr>
        <p:blipFill>
          <a:blip r:embed="rId2"/>
          <a:srcRect/>
          <a:stretch>
            <a:fillRect/>
          </a:stretch>
        </p:blipFill>
        <p:spPr bwMode="auto">
          <a:xfrm>
            <a:off x="345948" y="1724024"/>
            <a:ext cx="6991350" cy="4536495"/>
          </a:xfrm>
          <a:prstGeom prst="rect">
            <a:avLst/>
          </a:prstGeom>
          <a:solidFill>
            <a:schemeClr val="bg1"/>
          </a:solidFill>
          <a:ln w="76200">
            <a:solidFill>
              <a:schemeClr val="accent1"/>
            </a:solidFill>
            <a:miter lim="800000"/>
            <a:headEnd/>
            <a:tailEnd/>
          </a:ln>
        </p:spPr>
      </p:pic>
      <p:sp>
        <p:nvSpPr>
          <p:cNvPr id="5" name="Content Placeholder 2"/>
          <p:cNvSpPr txBox="1">
            <a:spLocks/>
          </p:cNvSpPr>
          <p:nvPr/>
        </p:nvSpPr>
        <p:spPr>
          <a:xfrm>
            <a:off x="4575048" y="828675"/>
            <a:ext cx="4245102" cy="2562225"/>
          </a:xfrm>
          <a:prstGeom prst="rect">
            <a:avLst/>
          </a:prstGeom>
          <a:solidFill>
            <a:schemeClr val="bg1"/>
          </a:solidFill>
          <a:ln w="76200">
            <a:solidFill>
              <a:schemeClr val="accent1"/>
            </a:solidFill>
          </a:ln>
        </p:spPr>
        <p:txBody>
          <a:bodyPr vert="horz" lIns="91440" tIns="45720" rIns="91440" bIns="45720" rtlCol="0" anchor="t" anchorCtr="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kumimoji="0" lang="en-US" sz="1600" b="0" i="0" u="none" strike="noStrike" kern="1200" cap="none" spc="0" normalizeH="0" baseline="0" noProof="0" dirty="0" smtClean="0">
                <a:ln>
                  <a:noFill/>
                </a:ln>
                <a:solidFill>
                  <a:srgbClr val="6B6F71"/>
                </a:solidFill>
                <a:effectLst/>
                <a:uLnTx/>
                <a:uFillTx/>
                <a:latin typeface="Arial"/>
                <a:ea typeface="+mn-ea"/>
                <a:cs typeface="Arial"/>
              </a:rPr>
              <a:t>Merge fields </a:t>
            </a:r>
            <a:r>
              <a:rPr lang="en-US" sz="1600" dirty="0" smtClean="0">
                <a:solidFill>
                  <a:srgbClr val="6B6F71"/>
                </a:solidFill>
                <a:latin typeface="Arial"/>
                <a:cs typeface="Arial"/>
              </a:rPr>
              <a:t>available are based on the data source designated in the template.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6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Char char="•"/>
              <a:tabLst>
                <a:tab pos="914400" algn="l"/>
              </a:tabLst>
              <a:defRPr/>
            </a:pPr>
            <a:r>
              <a:rPr lang="en-US" sz="1600" dirty="0" smtClean="0">
                <a:solidFill>
                  <a:srgbClr val="6B6F71"/>
                </a:solidFill>
                <a:latin typeface="Arial"/>
                <a:cs typeface="Arial"/>
              </a:rPr>
              <a:t>Constituent data sources will show merge fields from Bio, Preferred Address, Phone, Email, Spouse, Alumni, and Attributes.</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600" b="0" i="0" u="none" strike="noStrike" kern="1200" cap="none" spc="0" normalizeH="0" baseline="0" noProof="0" dirty="0" smtClean="0">
              <a:ln>
                <a:noFill/>
              </a:ln>
              <a:solidFill>
                <a:srgbClr val="6B6F7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Char char="•"/>
              <a:tabLst>
                <a:tab pos="914400" algn="l"/>
              </a:tabLst>
              <a:defRPr/>
            </a:pPr>
            <a:r>
              <a:rPr lang="en-US" sz="1600" dirty="0" smtClean="0">
                <a:solidFill>
                  <a:srgbClr val="6B6F71"/>
                </a:solidFill>
                <a:latin typeface="Arial"/>
                <a:cs typeface="Arial"/>
              </a:rPr>
              <a:t>If other merge fields are required they need to be imported into a list from a .csv file. </a:t>
            </a:r>
            <a:endParaRPr kumimoji="0" lang="en-US" sz="1600" b="0" i="0" u="none" strike="noStrike" kern="1200" cap="none" spc="0" normalizeH="0" baseline="0" noProof="0" dirty="0">
              <a:ln>
                <a:noFill/>
              </a:ln>
              <a:solidFill>
                <a:srgbClr val="6B6F71"/>
              </a:solidFill>
              <a:effectLst/>
              <a:uLnTx/>
              <a:uFillTx/>
              <a:latin typeface="Arial"/>
              <a:ea typeface="+mn-ea"/>
              <a:cs typeface="Arial"/>
            </a:endParaRPr>
          </a:p>
        </p:txBody>
      </p:sp>
    </p:spTree>
    <p:extLst>
      <p:ext uri="{BB962C8B-B14F-4D97-AF65-F5344CB8AC3E}">
        <p14:creationId xmlns:p14="http://schemas.microsoft.com/office/powerpoint/2010/main" val="21019690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pPr lvl="0"/>
            <a:r>
              <a:rPr lang="en-US" sz="2200" cap="none" dirty="0" smtClean="0">
                <a:latin typeface="Arial"/>
                <a:cs typeface="Arial"/>
              </a:rPr>
              <a:t>De-duping of emails</a:t>
            </a:r>
            <a:endParaRPr lang="en-US" dirty="0"/>
          </a:p>
        </p:txBody>
      </p:sp>
      <p:sp>
        <p:nvSpPr>
          <p:cNvPr id="5" name="Content Placeholder 2"/>
          <p:cNvSpPr txBox="1">
            <a:spLocks/>
          </p:cNvSpPr>
          <p:nvPr/>
        </p:nvSpPr>
        <p:spPr>
          <a:xfrm>
            <a:off x="974598" y="1295399"/>
            <a:ext cx="7064502" cy="718458"/>
          </a:xfrm>
          <a:prstGeom prst="rect">
            <a:avLst/>
          </a:prstGeom>
        </p:spPr>
        <p:txBody>
          <a:bodyPr vert="horz" lIns="91440" tIns="45720" rIns="91440" bIns="45720" rtlCol="0" anchor="t" anchorCtr="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4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600" b="0" i="0" u="none" strike="noStrike" kern="1200" cap="none" spc="0" normalizeH="0" noProof="0" dirty="0" smtClean="0">
              <a:ln>
                <a:noFill/>
              </a:ln>
              <a:solidFill>
                <a:srgbClr val="6B6F7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600" b="0" i="0" u="none" strike="noStrike" kern="1200" cap="none" spc="0" normalizeH="0" noProof="0" dirty="0" smtClean="0">
              <a:ln>
                <a:noFill/>
              </a:ln>
              <a:solidFill>
                <a:srgbClr val="6B6F7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600" b="0" i="0" u="none" strike="noStrike" kern="1200" cap="none" spc="0" normalizeH="0" baseline="0" noProof="0" dirty="0">
              <a:ln>
                <a:noFill/>
              </a:ln>
              <a:solidFill>
                <a:srgbClr val="6B6F71"/>
              </a:solidFill>
              <a:effectLst/>
              <a:uLnTx/>
              <a:uFillTx/>
              <a:latin typeface="Arial"/>
              <a:ea typeface="+mn-ea"/>
              <a:cs typeface="Arial"/>
            </a:endParaRPr>
          </a:p>
        </p:txBody>
      </p:sp>
      <p:sp>
        <p:nvSpPr>
          <p:cNvPr id="6" name="Rectangle 5"/>
          <p:cNvSpPr/>
          <p:nvPr/>
        </p:nvSpPr>
        <p:spPr>
          <a:xfrm>
            <a:off x="778933" y="1417321"/>
            <a:ext cx="7572587" cy="2693045"/>
          </a:xfrm>
          <a:prstGeom prst="rect">
            <a:avLst/>
          </a:prstGeom>
        </p:spPr>
        <p:txBody>
          <a:bodyPr wrap="square">
            <a:spAutoFit/>
          </a:bodyPr>
          <a:lstStyle/>
          <a:p>
            <a:r>
              <a:rPr lang="en-US" sz="1400" b="1" dirty="0" smtClean="0">
                <a:solidFill>
                  <a:srgbClr val="4FAE40"/>
                </a:solidFill>
                <a:latin typeface="Arial Narrow" pitchFamily="34" charset="0"/>
              </a:rPr>
              <a:t>Does Blackbaud NetCommunity automatically prevent the sending of duplicate emails?</a:t>
            </a:r>
          </a:p>
          <a:p>
            <a:endParaRPr lang="en-US" sz="1100" dirty="0" smtClean="0">
              <a:solidFill>
                <a:srgbClr val="4FAE40"/>
              </a:solidFill>
            </a:endParaRPr>
          </a:p>
          <a:p>
            <a:pPr lvl="1"/>
            <a:r>
              <a:rPr lang="en-US" sz="1200" b="1" dirty="0" smtClean="0">
                <a:solidFill>
                  <a:schemeClr val="accent1"/>
                </a:solidFill>
              </a:rPr>
              <a:t>Constituent Lists from RE</a:t>
            </a:r>
          </a:p>
          <a:p>
            <a:pPr marL="628650" lvl="1" indent="-171450">
              <a:buFont typeface="Arial" pitchFamily="34" charset="0"/>
              <a:buChar char="•"/>
            </a:pPr>
            <a:r>
              <a:rPr lang="en-US" sz="1200" dirty="0" smtClean="0"/>
              <a:t>The constituent lists </a:t>
            </a:r>
            <a:r>
              <a:rPr lang="en-US" sz="1200" b="1" dirty="0" smtClean="0"/>
              <a:t>will be de-duplicated </a:t>
            </a:r>
            <a:r>
              <a:rPr lang="en-US" sz="1200" dirty="0" smtClean="0"/>
              <a:t>on a per-message basis, if the message is sent to multiple lists and the same record appears in more than one list. This means a record can exist in multiple lists and only receive one copy of the email.</a:t>
            </a:r>
          </a:p>
          <a:p>
            <a:pPr lvl="1"/>
            <a:endParaRPr lang="en-US" sz="1200" b="1" dirty="0" smtClean="0">
              <a:solidFill>
                <a:schemeClr val="accent1"/>
              </a:solidFill>
            </a:endParaRPr>
          </a:p>
          <a:p>
            <a:pPr lvl="1"/>
            <a:r>
              <a:rPr lang="en-US" sz="1200" b="1" dirty="0" smtClean="0">
                <a:solidFill>
                  <a:schemeClr val="accent1"/>
                </a:solidFill>
              </a:rPr>
              <a:t>Imported Lists from Spreadsheet</a:t>
            </a:r>
          </a:p>
          <a:p>
            <a:pPr marL="628650" lvl="1" indent="-171450">
              <a:buFont typeface="Arial" pitchFamily="34" charset="0"/>
              <a:buChar char="•"/>
            </a:pPr>
            <a:r>
              <a:rPr lang="en-US" sz="1200" dirty="0" smtClean="0"/>
              <a:t>For Imported Lists, </a:t>
            </a:r>
            <a:r>
              <a:rPr lang="en-US" sz="1200" b="1" dirty="0" smtClean="0"/>
              <a:t>de-duplicating will</a:t>
            </a:r>
            <a:r>
              <a:rPr lang="en-US" sz="1200" dirty="0" smtClean="0"/>
              <a:t> </a:t>
            </a:r>
            <a:r>
              <a:rPr lang="en-US" sz="1200" b="1" dirty="0" smtClean="0"/>
              <a:t>automatically occur</a:t>
            </a:r>
            <a:r>
              <a:rPr lang="en-US" sz="1200" dirty="0" smtClean="0"/>
              <a:t>.  If the list contains the same email address more than once, the message will only be sent to that email address once.</a:t>
            </a:r>
          </a:p>
          <a:p>
            <a:pPr marL="628650" lvl="1" indent="-171450">
              <a:buFont typeface="Arial" pitchFamily="34" charset="0"/>
              <a:buChar char="•"/>
            </a:pPr>
            <a:endParaRPr lang="en-US" sz="1200" dirty="0" smtClean="0"/>
          </a:p>
          <a:p>
            <a:pPr lvl="1"/>
            <a:r>
              <a:rPr lang="en-US" sz="1200" b="1" dirty="0" smtClean="0">
                <a:solidFill>
                  <a:schemeClr val="accent1"/>
                </a:solidFill>
              </a:rPr>
              <a:t>Combining Constituent List and Imported List in one Message</a:t>
            </a:r>
          </a:p>
          <a:p>
            <a:pPr marL="628650" lvl="1" indent="-171450">
              <a:buFont typeface="Arial" pitchFamily="34" charset="0"/>
              <a:buChar char="•"/>
            </a:pPr>
            <a:r>
              <a:rPr lang="en-US" sz="1200" dirty="0" smtClean="0"/>
              <a:t>Please note that a message utilizing lists based both on Imported Lists and Constituent Queries may duplicate, as there is </a:t>
            </a:r>
            <a:r>
              <a:rPr lang="en-US" sz="1200" b="1" dirty="0" smtClean="0"/>
              <a:t>no check made between the two types of li</a:t>
            </a:r>
            <a:r>
              <a:rPr lang="en-US" sz="1200" dirty="0" smtClean="0"/>
              <a:t>sts.</a:t>
            </a:r>
          </a:p>
        </p:txBody>
      </p:sp>
    </p:spTree>
    <p:extLst>
      <p:ext uri="{BB962C8B-B14F-4D97-AF65-F5344CB8AC3E}">
        <p14:creationId xmlns:p14="http://schemas.microsoft.com/office/powerpoint/2010/main" val="304287922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Email Templates</a:t>
            </a:r>
            <a:endParaRPr lang="en-US" dirty="0"/>
          </a:p>
        </p:txBody>
      </p:sp>
      <p:sp>
        <p:nvSpPr>
          <p:cNvPr id="5" name="Content Placeholder 2"/>
          <p:cNvSpPr txBox="1">
            <a:spLocks/>
          </p:cNvSpPr>
          <p:nvPr/>
        </p:nvSpPr>
        <p:spPr>
          <a:xfrm>
            <a:off x="466725" y="1137920"/>
            <a:ext cx="3857625" cy="1433830"/>
          </a:xfrm>
          <a:prstGeom prst="rect">
            <a:avLst/>
          </a:prstGeom>
        </p:spPr>
        <p:txBody>
          <a:bodyPr vert="horz" lIns="91440" tIns="45720" rIns="91440" bIns="45720" rtlCol="0" anchor="t" anchorCtr="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kumimoji="0" lang="en-US" sz="1600" b="0" i="0" u="none" strike="noStrike" kern="1200" cap="none" spc="0" normalizeH="0" baseline="0" noProof="0" dirty="0" smtClean="0">
                <a:ln>
                  <a:noFill/>
                </a:ln>
                <a:solidFill>
                  <a:srgbClr val="6B6F71"/>
                </a:solidFill>
                <a:effectLst/>
                <a:uLnTx/>
                <a:uFillTx/>
                <a:latin typeface="Arial"/>
                <a:ea typeface="+mn-ea"/>
                <a:cs typeface="Arial"/>
              </a:rPr>
              <a:t>Email templates</a:t>
            </a:r>
            <a:r>
              <a:rPr kumimoji="0" lang="en-US" sz="1600" b="0" i="0" u="none" strike="noStrike" kern="1200" cap="none" spc="0" normalizeH="0" noProof="0" dirty="0" smtClean="0">
                <a:ln>
                  <a:noFill/>
                </a:ln>
                <a:solidFill>
                  <a:srgbClr val="6B6F71"/>
                </a:solidFill>
                <a:effectLst/>
                <a:uLnTx/>
                <a:uFillTx/>
                <a:latin typeface="Arial"/>
                <a:ea typeface="+mn-ea"/>
                <a:cs typeface="Arial"/>
              </a:rPr>
              <a:t> contain information that will be used more than once such as the From Name, From Address, Reply Address. Templates also contain the design including header, footer and logo.</a:t>
            </a:r>
            <a:endParaRPr kumimoji="0" lang="en-US" sz="16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3075" name="Picture 3"/>
          <p:cNvPicPr>
            <a:picLocks noChangeAspect="1" noChangeArrowheads="1"/>
          </p:cNvPicPr>
          <p:nvPr/>
        </p:nvPicPr>
        <p:blipFill>
          <a:blip r:embed="rId2"/>
          <a:srcRect/>
          <a:stretch>
            <a:fillRect/>
          </a:stretch>
        </p:blipFill>
        <p:spPr bwMode="auto">
          <a:xfrm>
            <a:off x="590550" y="2714625"/>
            <a:ext cx="4615548" cy="3424238"/>
          </a:xfrm>
          <a:prstGeom prst="rect">
            <a:avLst/>
          </a:prstGeom>
          <a:noFill/>
          <a:ln w="76200">
            <a:solidFill>
              <a:srgbClr val="5BAC35"/>
            </a:solidFill>
            <a:miter lim="800000"/>
            <a:headEnd/>
            <a:tailEnd/>
          </a:ln>
        </p:spPr>
      </p:pic>
      <p:pic>
        <p:nvPicPr>
          <p:cNvPr id="3076" name="Picture 4"/>
          <p:cNvPicPr>
            <a:picLocks noChangeAspect="1" noChangeArrowheads="1"/>
          </p:cNvPicPr>
          <p:nvPr/>
        </p:nvPicPr>
        <p:blipFill>
          <a:blip r:embed="rId3"/>
          <a:srcRect/>
          <a:stretch>
            <a:fillRect/>
          </a:stretch>
        </p:blipFill>
        <p:spPr bwMode="auto">
          <a:xfrm>
            <a:off x="4521613" y="800100"/>
            <a:ext cx="4262610" cy="4482845"/>
          </a:xfrm>
          <a:prstGeom prst="rect">
            <a:avLst/>
          </a:prstGeom>
          <a:noFill/>
          <a:ln w="76200">
            <a:solidFill>
              <a:srgbClr val="5BAC35"/>
            </a:solidFill>
            <a:miter lim="800000"/>
            <a:headEnd/>
            <a:tailEnd/>
          </a:ln>
        </p:spPr>
      </p:pic>
    </p:spTree>
    <p:extLst>
      <p:ext uri="{BB962C8B-B14F-4D97-AF65-F5344CB8AC3E}">
        <p14:creationId xmlns:p14="http://schemas.microsoft.com/office/powerpoint/2010/main" val="393538485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Email Messages</a:t>
            </a:r>
            <a:endParaRPr lang="en-US" dirty="0"/>
          </a:p>
        </p:txBody>
      </p:sp>
      <p:sp>
        <p:nvSpPr>
          <p:cNvPr id="5" name="Content Placeholder 2"/>
          <p:cNvSpPr txBox="1">
            <a:spLocks/>
          </p:cNvSpPr>
          <p:nvPr/>
        </p:nvSpPr>
        <p:spPr>
          <a:xfrm>
            <a:off x="345948" y="1137920"/>
            <a:ext cx="4102227" cy="1310005"/>
          </a:xfrm>
          <a:prstGeom prst="rect">
            <a:avLst/>
          </a:prstGeom>
        </p:spPr>
        <p:txBody>
          <a:bodyPr vert="horz" lIns="91440" tIns="45720" rIns="91440" bIns="45720" rtlCol="0" anchor="t" anchorCtr="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600" dirty="0" smtClean="0">
                <a:solidFill>
                  <a:srgbClr val="6B6F71"/>
                </a:solidFill>
                <a:latin typeface="Arial"/>
                <a:cs typeface="Arial"/>
              </a:rPr>
              <a:t>Messages are created using a Template and adding text, then sending it to a saved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600" dirty="0" smtClean="0">
                <a:solidFill>
                  <a:srgbClr val="6B6F71"/>
                </a:solidFill>
                <a:latin typeface="Arial"/>
                <a:cs typeface="Arial"/>
              </a:rPr>
              <a:t>User List. Grow also provides reporting on the message level including sent, not sent, click-</a:t>
            </a:r>
            <a:r>
              <a:rPr lang="en-US" sz="1600" dirty="0" err="1" smtClean="0">
                <a:solidFill>
                  <a:srgbClr val="6B6F71"/>
                </a:solidFill>
                <a:latin typeface="Arial"/>
                <a:cs typeface="Arial"/>
              </a:rPr>
              <a:t>throughs</a:t>
            </a:r>
            <a:r>
              <a:rPr lang="en-US" sz="1600" dirty="0" smtClean="0">
                <a:solidFill>
                  <a:srgbClr val="6B6F71"/>
                </a:solidFill>
                <a:latin typeface="Arial"/>
                <a:cs typeface="Arial"/>
              </a:rPr>
              <a:t> and conversions.</a:t>
            </a:r>
            <a:endParaRPr kumimoji="0" lang="en-US" sz="16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4098" name="Picture 2"/>
          <p:cNvPicPr>
            <a:picLocks noChangeAspect="1" noChangeArrowheads="1"/>
          </p:cNvPicPr>
          <p:nvPr/>
        </p:nvPicPr>
        <p:blipFill>
          <a:blip r:embed="rId2"/>
          <a:srcRect/>
          <a:stretch>
            <a:fillRect/>
          </a:stretch>
        </p:blipFill>
        <p:spPr bwMode="auto">
          <a:xfrm>
            <a:off x="345948" y="2590800"/>
            <a:ext cx="4629151" cy="3657601"/>
          </a:xfrm>
          <a:prstGeom prst="rect">
            <a:avLst/>
          </a:prstGeom>
          <a:noFill/>
          <a:ln w="76200">
            <a:solidFill>
              <a:srgbClr val="5BAC35"/>
            </a:solid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4772026" y="603505"/>
            <a:ext cx="4083768" cy="5068391"/>
          </a:xfrm>
          <a:prstGeom prst="rect">
            <a:avLst/>
          </a:prstGeom>
          <a:noFill/>
          <a:ln w="76200">
            <a:solidFill>
              <a:srgbClr val="5BAC35"/>
            </a:solidFill>
            <a:miter lim="800000"/>
            <a:headEnd/>
            <a:tailEnd/>
          </a:ln>
        </p:spPr>
      </p:pic>
    </p:spTree>
    <p:extLst>
      <p:ext uri="{BB962C8B-B14F-4D97-AF65-F5344CB8AC3E}">
        <p14:creationId xmlns:p14="http://schemas.microsoft.com/office/powerpoint/2010/main" val="34348045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Email Reporting</a:t>
            </a:r>
            <a:endParaRPr lang="en-US" dirty="0"/>
          </a:p>
        </p:txBody>
      </p:sp>
      <p:sp>
        <p:nvSpPr>
          <p:cNvPr id="5" name="Content Placeholder 2"/>
          <p:cNvSpPr txBox="1">
            <a:spLocks/>
          </p:cNvSpPr>
          <p:nvPr/>
        </p:nvSpPr>
        <p:spPr>
          <a:xfrm>
            <a:off x="841247" y="1137920"/>
            <a:ext cx="8041496" cy="5077823"/>
          </a:xfrm>
          <a:prstGeom prst="rect">
            <a:avLst/>
          </a:prstGeom>
        </p:spPr>
        <p:txBody>
          <a:bodyPr vert="horz" lIns="91440" tIns="45720" rIns="91440" bIns="45720" rtlCol="0" anchor="t" anchorCtr="0">
            <a:noAutofit/>
          </a:bodyPr>
          <a:lstStyle/>
          <a:p>
            <a:pPr lvl="0">
              <a:spcBef>
                <a:spcPct val="20000"/>
              </a:spcBef>
              <a:tabLst>
                <a:tab pos="914400" algn="l"/>
              </a:tabLst>
              <a:defRPr/>
            </a:pPr>
            <a:r>
              <a:rPr lang="en-US" sz="1200" dirty="0" smtClean="0"/>
              <a:t>The </a:t>
            </a:r>
            <a:r>
              <a:rPr lang="en-US" sz="1200" b="1" dirty="0" smtClean="0"/>
              <a:t>Sent tab </a:t>
            </a:r>
            <a:r>
              <a:rPr lang="en-US" sz="1200" dirty="0" smtClean="0"/>
              <a:t>displays how many emails were opened, not opened, and not delivered.</a:t>
            </a:r>
          </a:p>
          <a:p>
            <a:pPr lvl="1">
              <a:spcBef>
                <a:spcPct val="20000"/>
              </a:spcBef>
              <a:buClr>
                <a:srgbClr val="5BAC35"/>
              </a:buClr>
              <a:buFont typeface="Arial" pitchFamily="34" charset="0"/>
              <a:buChar char="•"/>
              <a:tabLst>
                <a:tab pos="914400" algn="l"/>
              </a:tabLst>
              <a:defRPr/>
            </a:pPr>
            <a:r>
              <a:rPr lang="en-US" sz="1200" dirty="0" smtClean="0"/>
              <a:t> “</a:t>
            </a:r>
            <a:r>
              <a:rPr lang="en-US" sz="1200" b="1" dirty="0" smtClean="0"/>
              <a:t>Opened</a:t>
            </a:r>
            <a:r>
              <a:rPr lang="en-US" sz="1200" dirty="0" smtClean="0"/>
              <a:t>” indicates the recipient displayed the email’s images or clicked a link in the email.</a:t>
            </a:r>
            <a:r>
              <a:rPr lang="en-US" sz="1600" b="1" dirty="0" smtClean="0">
                <a:solidFill>
                  <a:srgbClr val="5BAC35"/>
                </a:solidFill>
              </a:rPr>
              <a:t>*</a:t>
            </a:r>
          </a:p>
          <a:p>
            <a:pPr lvl="1">
              <a:spcBef>
                <a:spcPct val="20000"/>
              </a:spcBef>
              <a:buClr>
                <a:srgbClr val="5BAC35"/>
              </a:buClr>
              <a:buFont typeface="Arial" pitchFamily="34" charset="0"/>
              <a:buChar char="•"/>
              <a:tabLst>
                <a:tab pos="914400" algn="l"/>
              </a:tabLst>
              <a:defRPr/>
            </a:pPr>
            <a:r>
              <a:rPr lang="en-US" sz="1200" dirty="0" smtClean="0"/>
              <a:t>“</a:t>
            </a:r>
            <a:r>
              <a:rPr lang="en-US" sz="1200" b="1" dirty="0" smtClean="0"/>
              <a:t>Not opened</a:t>
            </a:r>
            <a:r>
              <a:rPr lang="en-US" sz="1200" dirty="0" smtClean="0"/>
              <a:t>” indicates the email was delivered but the recipient did not display its images or click a link.</a:t>
            </a:r>
          </a:p>
          <a:p>
            <a:pPr lvl="0">
              <a:spcBef>
                <a:spcPct val="20000"/>
              </a:spcBef>
              <a:tabLst>
                <a:tab pos="914400" algn="l"/>
              </a:tabLst>
              <a:defRPr/>
            </a:pPr>
            <a:endParaRPr lang="en-US" sz="1200" dirty="0" smtClean="0"/>
          </a:p>
          <a:p>
            <a:pPr lvl="0">
              <a:spcBef>
                <a:spcPct val="20000"/>
              </a:spcBef>
              <a:tabLst>
                <a:tab pos="914400" algn="l"/>
              </a:tabLst>
              <a:defRPr/>
            </a:pPr>
            <a:r>
              <a:rPr lang="en-US" sz="1200" dirty="0" smtClean="0"/>
              <a:t>The </a:t>
            </a:r>
            <a:r>
              <a:rPr lang="en-US" sz="1200" b="1" dirty="0" smtClean="0"/>
              <a:t>Click-</a:t>
            </a:r>
            <a:r>
              <a:rPr lang="en-US" sz="1200" b="1" dirty="0" err="1" smtClean="0"/>
              <a:t>throughs</a:t>
            </a:r>
            <a:r>
              <a:rPr lang="en-US" sz="1200" b="1" dirty="0" smtClean="0"/>
              <a:t> tab </a:t>
            </a:r>
            <a:r>
              <a:rPr lang="en-US" sz="1200" dirty="0" smtClean="0"/>
              <a:t>displays all web pages that the email links to, along with how many times recipients click the links and how many unique recipients click the links.</a:t>
            </a:r>
          </a:p>
          <a:p>
            <a:pPr lvl="0">
              <a:spcBef>
                <a:spcPct val="20000"/>
              </a:spcBef>
              <a:tabLst>
                <a:tab pos="914400" algn="l"/>
              </a:tabLst>
              <a:defRPr/>
            </a:pPr>
            <a:endParaRPr lang="en-US" sz="1200" dirty="0" smtClean="0"/>
          </a:p>
          <a:p>
            <a:pPr lvl="0">
              <a:spcBef>
                <a:spcPct val="20000"/>
              </a:spcBef>
              <a:tabLst>
                <a:tab pos="914400" algn="l"/>
              </a:tabLst>
              <a:defRPr/>
            </a:pPr>
            <a:r>
              <a:rPr lang="en-US" sz="1200" dirty="0" smtClean="0"/>
              <a:t>For example, if you include a link to an events page, it appears in the grid on the Click-</a:t>
            </a:r>
            <a:r>
              <a:rPr lang="en-US" sz="1200" dirty="0" err="1" smtClean="0"/>
              <a:t>throughs</a:t>
            </a:r>
            <a:r>
              <a:rPr lang="en-US" sz="1200" dirty="0" smtClean="0"/>
              <a:t> tab. If a recipient clicks that link three times, the </a:t>
            </a:r>
            <a:r>
              <a:rPr lang="en-US" sz="1200" b="1" dirty="0" smtClean="0"/>
              <a:t>Total views</a:t>
            </a:r>
            <a:r>
              <a:rPr lang="en-US" sz="1200" dirty="0" smtClean="0"/>
              <a:t> column for the events page increases by three and the </a:t>
            </a:r>
            <a:r>
              <a:rPr lang="en-US" sz="1200" b="1" dirty="0" smtClean="0"/>
              <a:t>Unique viewers</a:t>
            </a:r>
            <a:r>
              <a:rPr lang="en-US" sz="1200" dirty="0" smtClean="0"/>
              <a:t> column increases by one. To track click-</a:t>
            </a:r>
            <a:r>
              <a:rPr lang="en-US" sz="1200" dirty="0" err="1" smtClean="0"/>
              <a:t>throughs</a:t>
            </a:r>
            <a:r>
              <a:rPr lang="en-US" sz="1200" dirty="0" smtClean="0"/>
              <a:t>, the program associates email IDs with email messages. </a:t>
            </a:r>
          </a:p>
          <a:p>
            <a:pPr lvl="0">
              <a:spcBef>
                <a:spcPct val="20000"/>
              </a:spcBef>
              <a:tabLst>
                <a:tab pos="914400" algn="l"/>
              </a:tabLst>
              <a:defRPr/>
            </a:pPr>
            <a:endParaRPr lang="en-US" sz="1200" dirty="0" smtClean="0"/>
          </a:p>
          <a:p>
            <a:pPr lvl="0">
              <a:spcBef>
                <a:spcPct val="20000"/>
              </a:spcBef>
              <a:tabLst>
                <a:tab pos="914400" algn="l"/>
              </a:tabLst>
              <a:defRPr/>
            </a:pPr>
            <a:r>
              <a:rPr lang="en-US" sz="1200" dirty="0" smtClean="0"/>
              <a:t>When you include a link in an email message, the program appends a destination link value that includes the email ID to the site URL that you specify in </a:t>
            </a:r>
            <a:r>
              <a:rPr lang="en-US" sz="1200" i="1" dirty="0" smtClean="0"/>
              <a:t>Sites &amp; settings</a:t>
            </a:r>
            <a:r>
              <a:rPr lang="en-US" sz="1200" dirty="0" smtClean="0"/>
              <a:t>. When an email recipient clicks the link, the program redirects the user to the page through the site and then associates any resulting activity with the email ID.</a:t>
            </a:r>
          </a:p>
          <a:p>
            <a:pPr lvl="0">
              <a:spcBef>
                <a:spcPct val="20000"/>
              </a:spcBef>
              <a:tabLst>
                <a:tab pos="914400" algn="l"/>
              </a:tabLst>
              <a:defRPr/>
            </a:pPr>
            <a:endParaRPr lang="en-US" sz="1200" dirty="0" smtClean="0"/>
          </a:p>
          <a:p>
            <a:pPr lvl="0">
              <a:spcBef>
                <a:spcPct val="20000"/>
              </a:spcBef>
              <a:tabLst>
                <a:tab pos="914400" algn="l"/>
              </a:tabLst>
              <a:defRPr/>
            </a:pPr>
            <a:r>
              <a:rPr lang="en-US" sz="1200" dirty="0" smtClean="0"/>
              <a:t>Reporting will be brought into RE Constituent records for emails sent using a Constituent Email List, even if they are not a NetCommunity Member. If you are using an imported list, the email reporting will not feed back into RE even if they are a constituent.</a:t>
            </a:r>
            <a:endParaRPr kumimoji="0" lang="en-US" sz="1200" b="0" i="0" u="none" strike="noStrike" kern="1200" cap="none" spc="0" normalizeH="0" baseline="0" noProof="0" dirty="0" smtClean="0">
              <a:ln>
                <a:noFill/>
              </a:ln>
              <a:solidFill>
                <a:srgbClr val="6B6F71"/>
              </a:solidFill>
              <a:effectLst/>
              <a:uLnTx/>
              <a:uFillTx/>
              <a:latin typeface="Arial"/>
              <a:ea typeface="+mn-ea"/>
              <a:cs typeface="Arial"/>
            </a:endParaRPr>
          </a:p>
          <a:p>
            <a:pPr lvl="0">
              <a:spcBef>
                <a:spcPct val="20000"/>
              </a:spcBef>
              <a:tabLst>
                <a:tab pos="914400" algn="l"/>
              </a:tabLst>
              <a:defRPr/>
            </a:pPr>
            <a:endParaRPr lang="en-US" sz="1200" dirty="0" smtClean="0">
              <a:solidFill>
                <a:srgbClr val="6B6F71"/>
              </a:solidFill>
              <a:latin typeface="Arial"/>
              <a:cs typeface="Arial"/>
            </a:endParaRPr>
          </a:p>
          <a:p>
            <a:pPr lvl="0">
              <a:spcBef>
                <a:spcPct val="20000"/>
              </a:spcBef>
              <a:tabLst>
                <a:tab pos="914400" algn="l"/>
              </a:tabLst>
              <a:defRPr/>
            </a:pPr>
            <a:r>
              <a:rPr kumimoji="0" lang="en-US" sz="1600" b="1" i="0" u="none" strike="noStrike" kern="1200" cap="none" spc="0" normalizeH="0" baseline="0" noProof="0" dirty="0" smtClean="0">
                <a:ln>
                  <a:noFill/>
                </a:ln>
                <a:solidFill>
                  <a:srgbClr val="5BAC35"/>
                </a:solidFill>
                <a:effectLst/>
                <a:uLnTx/>
                <a:uFillTx/>
                <a:latin typeface="Arial"/>
                <a:ea typeface="+mn-ea"/>
                <a:cs typeface="Arial"/>
              </a:rPr>
              <a:t>* </a:t>
            </a:r>
            <a:r>
              <a:rPr kumimoji="0" lang="en-US" sz="1200" b="1" i="0" u="none" strike="noStrike" kern="1200" cap="none" spc="0" normalizeH="0" baseline="0" noProof="0" dirty="0" smtClean="0">
                <a:ln>
                  <a:noFill/>
                </a:ln>
                <a:solidFill>
                  <a:srgbClr val="5BAC35"/>
                </a:solidFill>
                <a:effectLst/>
                <a:uLnTx/>
                <a:uFillTx/>
                <a:latin typeface="Arial"/>
                <a:ea typeface="+mn-ea"/>
                <a:cs typeface="Arial"/>
              </a:rPr>
              <a:t>Note: </a:t>
            </a:r>
            <a:r>
              <a:rPr lang="en-US" sz="1200" i="1" dirty="0" smtClean="0">
                <a:solidFill>
                  <a:srgbClr val="6B6F71"/>
                </a:solidFill>
              </a:rPr>
              <a:t>When sending emails from NetCommunity, a transparent image is added to the end of the email that allows the software to determine if the email has been opened or not.  If an external DNS record has not been created that matches the Site URL configured in NetCommunity, the user's email editor will not be able to download this image, which in turn will not allow NetCommunity to track whether the message has been opened or not.</a:t>
            </a:r>
            <a:r>
              <a:rPr lang="en-US" sz="1200" dirty="0" smtClean="0"/>
              <a:t/>
            </a:r>
            <a:br>
              <a:rPr lang="en-US" sz="1200" dirty="0" smtClean="0"/>
            </a:br>
            <a:endParaRPr kumimoji="0" lang="en-US" sz="1200" b="0" i="0" u="none" strike="noStrike" kern="1200" cap="none" spc="0" normalizeH="0" baseline="0" noProof="0" dirty="0">
              <a:ln>
                <a:noFill/>
              </a:ln>
              <a:solidFill>
                <a:srgbClr val="6B6F71"/>
              </a:solidFill>
              <a:effectLst/>
              <a:uLnTx/>
              <a:uFillTx/>
              <a:latin typeface="Arial"/>
              <a:ea typeface="+mn-ea"/>
              <a:cs typeface="Arial"/>
            </a:endParaRPr>
          </a:p>
        </p:txBody>
      </p:sp>
    </p:spTree>
    <p:extLst>
      <p:ext uri="{BB962C8B-B14F-4D97-AF65-F5344CB8AC3E}">
        <p14:creationId xmlns:p14="http://schemas.microsoft.com/office/powerpoint/2010/main" val="206967903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Email Bounces</a:t>
            </a:r>
            <a:endParaRPr lang="en-US" dirty="0"/>
          </a:p>
        </p:txBody>
      </p:sp>
      <p:sp>
        <p:nvSpPr>
          <p:cNvPr id="5" name="Content Placeholder 2"/>
          <p:cNvSpPr txBox="1">
            <a:spLocks/>
          </p:cNvSpPr>
          <p:nvPr/>
        </p:nvSpPr>
        <p:spPr>
          <a:xfrm>
            <a:off x="841248" y="1137920"/>
            <a:ext cx="7758466" cy="5099594"/>
          </a:xfrm>
          <a:prstGeom prst="rect">
            <a:avLst/>
          </a:prstGeom>
        </p:spPr>
        <p:txBody>
          <a:bodyPr vert="horz" lIns="91440" tIns="45720" rIns="91440" bIns="45720" rtlCol="0" anchor="t" anchorCtr="0">
            <a:noAutofit/>
          </a:bodyPr>
          <a:lstStyle/>
          <a:p>
            <a:pPr lvl="0">
              <a:spcBef>
                <a:spcPct val="20000"/>
              </a:spcBef>
              <a:tabLst>
                <a:tab pos="914400" algn="l"/>
              </a:tabLst>
              <a:defRPr/>
            </a:pPr>
            <a:r>
              <a:rPr lang="en-US" sz="1200" dirty="0" smtClean="0"/>
              <a:t>“</a:t>
            </a:r>
            <a:r>
              <a:rPr lang="en-US" sz="1200" b="1" dirty="0" smtClean="0"/>
              <a:t>Not delivered</a:t>
            </a:r>
            <a:r>
              <a:rPr lang="en-US" sz="1200" dirty="0" smtClean="0"/>
              <a:t>” indicates the email "bounced," or could not be delivered. Email delivery may fail for multiple reasons, such as a temporary network issue, a full mailbox, a content filter, or an invalid account. </a:t>
            </a:r>
          </a:p>
          <a:p>
            <a:pPr lvl="0">
              <a:spcBef>
                <a:spcPct val="20000"/>
              </a:spcBef>
              <a:tabLst>
                <a:tab pos="914400" algn="l"/>
              </a:tabLst>
              <a:defRPr/>
            </a:pPr>
            <a:endParaRPr kumimoji="0" lang="en-US" sz="1200" b="0" i="0" u="none" strike="noStrike" kern="1200" cap="none" spc="0" normalizeH="0" baseline="0" noProof="0" dirty="0" smtClean="0">
              <a:ln>
                <a:noFill/>
              </a:ln>
              <a:solidFill>
                <a:srgbClr val="6B6F71"/>
              </a:solidFill>
              <a:effectLst/>
              <a:uLnTx/>
              <a:uFillTx/>
              <a:latin typeface="Arial"/>
              <a:ea typeface="+mn-ea"/>
              <a:cs typeface="Arial"/>
            </a:endParaRPr>
          </a:p>
          <a:p>
            <a:pPr lvl="0">
              <a:spcBef>
                <a:spcPct val="20000"/>
              </a:spcBef>
              <a:tabLst>
                <a:tab pos="914400" algn="l"/>
              </a:tabLst>
              <a:defRPr/>
            </a:pPr>
            <a:r>
              <a:rPr lang="en-US" sz="1200" dirty="0" smtClean="0"/>
              <a:t>A “</a:t>
            </a:r>
            <a:r>
              <a:rPr lang="en-US" sz="1200" b="1" dirty="0" smtClean="0"/>
              <a:t>bounced</a:t>
            </a:r>
            <a:r>
              <a:rPr lang="en-US" sz="1200" dirty="0" smtClean="0"/>
              <a:t>” email is one that is sent but cannot be delivered. The email Message Report includes details about two types of bounces: hard and soft. </a:t>
            </a:r>
          </a:p>
          <a:p>
            <a:pPr lvl="0">
              <a:spcBef>
                <a:spcPct val="20000"/>
              </a:spcBef>
              <a:tabLst>
                <a:tab pos="914400" algn="l"/>
              </a:tabLst>
              <a:defRPr/>
            </a:pPr>
            <a:endParaRPr lang="en-US" sz="1200" dirty="0" smtClean="0"/>
          </a:p>
          <a:p>
            <a:pPr lvl="1">
              <a:spcBef>
                <a:spcPct val="20000"/>
              </a:spcBef>
              <a:buClr>
                <a:srgbClr val="5BAC35"/>
              </a:buClr>
              <a:buFont typeface="Arial" pitchFamily="34" charset="0"/>
              <a:buChar char="•"/>
              <a:tabLst>
                <a:tab pos="914400" algn="l"/>
              </a:tabLst>
              <a:defRPr/>
            </a:pPr>
            <a:r>
              <a:rPr lang="en-US" sz="1200" dirty="0" smtClean="0"/>
              <a:t>A </a:t>
            </a:r>
            <a:r>
              <a:rPr lang="en-US" sz="1200" b="1" dirty="0" smtClean="0"/>
              <a:t>hard bounce </a:t>
            </a:r>
            <a:r>
              <a:rPr lang="en-US" sz="1200" dirty="0" smtClean="0"/>
              <a:t>occurs when you send the message to an invalid account. </a:t>
            </a:r>
          </a:p>
          <a:p>
            <a:pPr lvl="1">
              <a:spcBef>
                <a:spcPct val="20000"/>
              </a:spcBef>
              <a:buClr>
                <a:srgbClr val="5BAC35"/>
              </a:buClr>
              <a:buFont typeface="Arial" pitchFamily="34" charset="0"/>
              <a:buChar char="•"/>
              <a:tabLst>
                <a:tab pos="914400" algn="l"/>
              </a:tabLst>
              <a:defRPr/>
            </a:pPr>
            <a:r>
              <a:rPr lang="en-US" sz="1200" dirty="0" smtClean="0"/>
              <a:t>A </a:t>
            </a:r>
            <a:r>
              <a:rPr lang="en-US" sz="1200" b="1" dirty="0" smtClean="0"/>
              <a:t>soft bounce </a:t>
            </a:r>
            <a:r>
              <a:rPr lang="en-US" sz="1200" dirty="0" smtClean="0"/>
              <a:t>occurs if the message reaches the recipient’s mail server but cannot be delivered. This may happen, for example, if the recipient’s mailbox is full or the size of the message is too large. You can view a breakdown of how many messages bounced and the type of bounce that occurred.</a:t>
            </a:r>
          </a:p>
          <a:p>
            <a:pPr lvl="0">
              <a:spcBef>
                <a:spcPct val="20000"/>
              </a:spcBef>
              <a:tabLst>
                <a:tab pos="914400" algn="l"/>
              </a:tabLst>
              <a:defRPr/>
            </a:pPr>
            <a:endParaRPr kumimoji="0" lang="en-US" sz="1200" b="0" i="0" u="none" strike="noStrike" kern="1200" cap="none" spc="0" normalizeH="0" baseline="0" noProof="0" dirty="0" smtClean="0">
              <a:ln>
                <a:noFill/>
              </a:ln>
              <a:solidFill>
                <a:srgbClr val="6B6F71"/>
              </a:solidFill>
              <a:effectLst/>
              <a:uLnTx/>
              <a:uFillTx/>
              <a:latin typeface="Arial"/>
              <a:ea typeface="+mn-ea"/>
              <a:cs typeface="Arial"/>
            </a:endParaRPr>
          </a:p>
          <a:p>
            <a:r>
              <a:rPr lang="en-US" sz="1200" b="1" dirty="0" smtClean="0"/>
              <a:t>How the program handles a bounced email depends on the type of delivery failure.</a:t>
            </a:r>
          </a:p>
          <a:p>
            <a:endParaRPr lang="en-US" sz="1200" dirty="0" smtClean="0"/>
          </a:p>
          <a:p>
            <a:pPr lvl="1">
              <a:buClr>
                <a:srgbClr val="5BAC35"/>
              </a:buClr>
              <a:buFont typeface="Arial" pitchFamily="34" charset="0"/>
              <a:buChar char="•"/>
            </a:pPr>
            <a:r>
              <a:rPr lang="en-US" sz="1200" dirty="0" smtClean="0"/>
              <a:t> If the bounce error is caused by a temporary failure such as a network error, full mailbox, or content filter, the program tries to send the email again periodically for up to 24 hours. For a message or newsletter, you can view the latest bounce information on the Recipients tab on the Message Report or Issue Report screen. For an acknowledgement, you can view the latest bounce information on the Messages tab on the Acknowledgement Report screen. </a:t>
            </a:r>
            <a:r>
              <a:rPr lang="en-US" sz="1200" b="1" dirty="0" smtClean="0"/>
              <a:t>Note: </a:t>
            </a:r>
            <a:r>
              <a:rPr lang="en-US" sz="1200" dirty="0" smtClean="0"/>
              <a:t>If an email bounces due to a temporary failure, you can click </a:t>
            </a:r>
            <a:r>
              <a:rPr lang="en-US" sz="1200" b="1" dirty="0" err="1" smtClean="0"/>
              <a:t>Click</a:t>
            </a:r>
            <a:r>
              <a:rPr lang="en-US" sz="1200" b="1" dirty="0" smtClean="0"/>
              <a:t> here to resend</a:t>
            </a:r>
            <a:r>
              <a:rPr lang="en-US" sz="1200" dirty="0" smtClean="0"/>
              <a:t> in the </a:t>
            </a:r>
            <a:r>
              <a:rPr lang="en-US" sz="1200" b="1" dirty="0" smtClean="0"/>
              <a:t>Action</a:t>
            </a:r>
            <a:r>
              <a:rPr lang="en-US" sz="1200" dirty="0" smtClean="0"/>
              <a:t> column to attempt to send the email again.</a:t>
            </a:r>
          </a:p>
          <a:p>
            <a:pPr lvl="1">
              <a:buClr>
                <a:srgbClr val="5BAC35"/>
              </a:buClr>
              <a:buFont typeface="Arial" pitchFamily="34" charset="0"/>
              <a:buChar char="•"/>
            </a:pPr>
            <a:endParaRPr lang="en-US" sz="1200" dirty="0" smtClean="0"/>
          </a:p>
          <a:p>
            <a:pPr lvl="1">
              <a:buClr>
                <a:srgbClr val="5BAC35"/>
              </a:buClr>
              <a:buFont typeface="Arial" pitchFamily="34" charset="0"/>
              <a:buChar char="•"/>
            </a:pPr>
            <a:r>
              <a:rPr lang="en-US" sz="1200" dirty="0" smtClean="0"/>
              <a:t> If the bounce error is caused by a permanent failure, such as an unknown user or address, the account is marked invalid. You can also view bounce information about these accounts in </a:t>
            </a:r>
            <a:r>
              <a:rPr lang="en-US" sz="1200" i="1" dirty="0" smtClean="0"/>
              <a:t>Invalid accounts</a:t>
            </a:r>
            <a:r>
              <a:rPr lang="en-US" sz="1200" dirty="0" smtClean="0"/>
              <a:t>. For information about how to manage your invalid accounts, see </a:t>
            </a:r>
            <a:r>
              <a:rPr lang="en-US" sz="1200" dirty="0" smtClean="0">
                <a:hlinkClick r:id="rId2" action="ppaction://hlinkfile"/>
              </a:rPr>
              <a:t>Invalid Accounts</a:t>
            </a:r>
            <a:r>
              <a:rPr lang="en-US" sz="1200" dirty="0" smtClean="0"/>
              <a:t>. </a:t>
            </a:r>
            <a:r>
              <a:rPr lang="en-US" sz="1200" b="1" dirty="0" smtClean="0"/>
              <a:t>Note: </a:t>
            </a:r>
            <a:r>
              <a:rPr lang="en-US" sz="1200" dirty="0" smtClean="0"/>
              <a:t>To prevent your email address from being blacklisted, the program does not send email to an account that is marked invalid.</a:t>
            </a:r>
          </a:p>
          <a:p>
            <a:pPr lvl="0">
              <a:spcBef>
                <a:spcPct val="20000"/>
              </a:spcBef>
              <a:tabLst>
                <a:tab pos="914400" algn="l"/>
              </a:tabLst>
              <a:defRPr/>
            </a:pPr>
            <a:endParaRPr kumimoji="0" lang="en-US" sz="1200" b="0" i="0" u="none" strike="noStrike" kern="1200" cap="none" spc="0" normalizeH="0" baseline="0" noProof="0" dirty="0">
              <a:ln>
                <a:noFill/>
              </a:ln>
              <a:solidFill>
                <a:srgbClr val="6B6F71"/>
              </a:solidFill>
              <a:effectLst/>
              <a:uLnTx/>
              <a:uFillTx/>
              <a:latin typeface="Arial"/>
              <a:ea typeface="+mn-ea"/>
              <a:cs typeface="Arial"/>
            </a:endParaRPr>
          </a:p>
        </p:txBody>
      </p:sp>
    </p:spTree>
    <p:extLst>
      <p:ext uri="{BB962C8B-B14F-4D97-AF65-F5344CB8AC3E}">
        <p14:creationId xmlns:p14="http://schemas.microsoft.com/office/powerpoint/2010/main" val="386968334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2400" dirty="0" smtClean="0"/>
              <a:t>Email Messages or Newsletter functionality</a:t>
            </a:r>
            <a:endParaRPr lang="en-US" sz="2400" dirty="0"/>
          </a:p>
        </p:txBody>
      </p:sp>
      <p:sp>
        <p:nvSpPr>
          <p:cNvPr id="5" name="Content Placeholder 2"/>
          <p:cNvSpPr txBox="1">
            <a:spLocks/>
          </p:cNvSpPr>
          <p:nvPr/>
        </p:nvSpPr>
        <p:spPr>
          <a:xfrm>
            <a:off x="361950" y="1137920"/>
            <a:ext cx="2019300" cy="5219337"/>
          </a:xfrm>
          <a:prstGeom prst="rect">
            <a:avLst/>
          </a:prstGeom>
        </p:spPr>
        <p:txBody>
          <a:bodyPr vert="horz" lIns="91440" tIns="45720" rIns="91440" bIns="45720" rtlCol="0" anchor="t" anchorCtr="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kumimoji="0" lang="en-US" sz="1200" b="1" i="0" u="none" strike="noStrike" kern="1200" cap="none" spc="0" normalizeH="0" baseline="0" noProof="0" dirty="0" smtClean="0">
                <a:ln>
                  <a:noFill/>
                </a:ln>
                <a:solidFill>
                  <a:srgbClr val="6B6F71"/>
                </a:solidFill>
                <a:effectLst/>
                <a:uLnTx/>
                <a:uFillTx/>
                <a:latin typeface="Arial"/>
                <a:ea typeface="+mn-ea"/>
                <a:cs typeface="Arial"/>
              </a:rPr>
              <a:t>Email Message</a:t>
            </a:r>
            <a:r>
              <a:rPr kumimoji="0" lang="en-US" sz="1200" b="1" i="0" u="none" strike="noStrike" kern="1200" cap="none" spc="0" normalizeH="0" noProof="0" dirty="0" smtClean="0">
                <a:ln>
                  <a:noFill/>
                </a:ln>
                <a:solidFill>
                  <a:srgbClr val="6B6F71"/>
                </a:solidFill>
                <a:effectLst/>
                <a:uLnTx/>
                <a:uFillTx/>
                <a:latin typeface="Arial"/>
                <a:ea typeface="+mn-ea"/>
                <a:cs typeface="Arial"/>
              </a:rPr>
              <a:t> </a:t>
            </a:r>
            <a:r>
              <a:rPr kumimoji="0" lang="en-US" sz="1200" b="0" i="0" u="none" strike="noStrike" kern="1200" cap="none" spc="0" normalizeH="0" noProof="0" dirty="0" smtClean="0">
                <a:ln>
                  <a:noFill/>
                </a:ln>
                <a:solidFill>
                  <a:srgbClr val="6B6F71"/>
                </a:solidFill>
                <a:effectLst/>
                <a:uLnTx/>
                <a:uFillTx/>
                <a:latin typeface="Arial"/>
                <a:ea typeface="+mn-ea"/>
                <a:cs typeface="Arial"/>
              </a:rPr>
              <a:t>functionality</a:t>
            </a:r>
            <a:r>
              <a:rPr kumimoji="0" lang="en-US" sz="1200" b="0" i="0" u="none" strike="noStrike" kern="1200" cap="none" spc="0" normalizeH="0" baseline="0" noProof="0" dirty="0" smtClean="0">
                <a:ln>
                  <a:noFill/>
                </a:ln>
                <a:solidFill>
                  <a:srgbClr val="6B6F71"/>
                </a:solidFill>
                <a:effectLst/>
                <a:uLnTx/>
                <a:uFillTx/>
                <a:latin typeface="Arial"/>
                <a:ea typeface="+mn-ea"/>
                <a:cs typeface="Arial"/>
              </a:rPr>
              <a:t> in uses Lists to specify who</a:t>
            </a:r>
            <a:r>
              <a:rPr kumimoji="0" lang="en-US" sz="1200" b="0" i="0" u="none" strike="noStrike" kern="1200" cap="none" spc="0" normalizeH="0" noProof="0" dirty="0" smtClean="0">
                <a:ln>
                  <a:noFill/>
                </a:ln>
                <a:solidFill>
                  <a:srgbClr val="6B6F71"/>
                </a:solidFill>
                <a:effectLst/>
                <a:uLnTx/>
                <a:uFillTx/>
                <a:latin typeface="Arial"/>
                <a:ea typeface="+mn-ea"/>
                <a:cs typeface="Arial"/>
              </a:rPr>
              <a:t> will receive your communication. </a:t>
            </a:r>
            <a:r>
              <a:rPr kumimoji="0" lang="en-US" sz="1200" b="0" i="0" u="none" strike="noStrike" kern="1200" cap="none" spc="0" normalizeH="0" baseline="0" noProof="0" dirty="0" smtClean="0">
                <a:ln>
                  <a:noFill/>
                </a:ln>
                <a:solidFill>
                  <a:srgbClr val="6B6F71"/>
                </a:solidFill>
                <a:effectLst/>
                <a:uLnTx/>
                <a:uFillTx/>
                <a:latin typeface="Arial"/>
                <a:ea typeface="+mn-ea"/>
                <a:cs typeface="Arial"/>
              </a:rPr>
              <a:t>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kumimoji="0" lang="en-US" sz="1200" b="1" i="0" u="none" strike="noStrike" kern="1200" cap="none" spc="0" normalizeH="0" baseline="0" noProof="0" dirty="0" smtClean="0">
                <a:ln>
                  <a:noFill/>
                </a:ln>
                <a:solidFill>
                  <a:srgbClr val="6B6F71"/>
                </a:solidFill>
                <a:effectLst/>
                <a:uLnTx/>
                <a:uFillTx/>
                <a:latin typeface="Arial"/>
                <a:ea typeface="+mn-ea"/>
                <a:cs typeface="Arial"/>
              </a:rPr>
              <a:t>Newsletter</a:t>
            </a:r>
            <a:r>
              <a:rPr kumimoji="0" lang="en-US" sz="1200" b="0" i="0" u="none" strike="noStrike" kern="1200" cap="none" spc="0" normalizeH="0" baseline="0" noProof="0" dirty="0" smtClean="0">
                <a:ln>
                  <a:noFill/>
                </a:ln>
                <a:solidFill>
                  <a:srgbClr val="6B6F71"/>
                </a:solidFill>
                <a:effectLst/>
                <a:uLnTx/>
                <a:uFillTx/>
                <a:latin typeface="Arial"/>
                <a:ea typeface="+mn-ea"/>
                <a:cs typeface="Arial"/>
              </a:rPr>
              <a:t> functionality is a subscription</a:t>
            </a:r>
            <a:r>
              <a:rPr kumimoji="0" lang="en-US" sz="1200" b="0" i="0" u="none" strike="noStrike" kern="1200" cap="none" spc="0" normalizeH="0" noProof="0" dirty="0" smtClean="0">
                <a:ln>
                  <a:noFill/>
                </a:ln>
                <a:solidFill>
                  <a:srgbClr val="6B6F71"/>
                </a:solidFill>
                <a:effectLst/>
                <a:uLnTx/>
                <a:uFillTx/>
                <a:latin typeface="Arial"/>
                <a:ea typeface="+mn-ea"/>
                <a:cs typeface="Arial"/>
              </a:rPr>
              <a:t> service. It </a:t>
            </a:r>
            <a:r>
              <a:rPr kumimoji="0" lang="en-US" sz="1200" b="0" i="0" u="none" strike="noStrike" kern="1200" cap="none" spc="0" normalizeH="0" baseline="0" noProof="0" dirty="0" smtClean="0">
                <a:ln>
                  <a:noFill/>
                </a:ln>
                <a:solidFill>
                  <a:srgbClr val="6B6F71"/>
                </a:solidFill>
                <a:effectLst/>
                <a:uLnTx/>
                <a:uFillTx/>
                <a:latin typeface="Arial"/>
                <a:ea typeface="+mn-ea"/>
                <a:cs typeface="Arial"/>
              </a:rPr>
              <a:t>maintains an internal record of anyone that has subscribed</a:t>
            </a:r>
            <a:r>
              <a:rPr kumimoji="0" lang="en-US" sz="1200" b="0" i="0" u="none" strike="noStrike" kern="1200" cap="none" spc="0" normalizeH="0" noProof="0" dirty="0" smtClean="0">
                <a:ln>
                  <a:noFill/>
                </a:ln>
                <a:solidFill>
                  <a:srgbClr val="6B6F71"/>
                </a:solidFill>
                <a:effectLst/>
                <a:uLnTx/>
                <a:uFillTx/>
                <a:latin typeface="Arial"/>
                <a:ea typeface="+mn-ea"/>
                <a:cs typeface="Arial"/>
              </a:rPr>
              <a:t> to the newsletter</a:t>
            </a:r>
            <a:r>
              <a:rPr lang="en-US" sz="1200" dirty="0">
                <a:solidFill>
                  <a:srgbClr val="6B6F71"/>
                </a:solidFill>
                <a:latin typeface="Arial"/>
                <a:cs typeface="Arial"/>
              </a:rPr>
              <a:t> </a:t>
            </a:r>
            <a:r>
              <a:rPr lang="en-US" sz="1200" dirty="0" smtClean="0">
                <a:solidFill>
                  <a:srgbClr val="6B6F71"/>
                </a:solidFill>
                <a:latin typeface="Arial"/>
                <a:cs typeface="Arial"/>
              </a:rPr>
              <a:t>through NetCommunity.</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dirty="0" smtClean="0">
                <a:solidFill>
                  <a:srgbClr val="6B6F71"/>
                </a:solidFill>
                <a:latin typeface="Arial"/>
                <a:cs typeface="Arial"/>
              </a:rPr>
              <a:t>It will only send the newsletter to subscribers and there is no option to attach a list. </a:t>
            </a:r>
            <a:endParaRPr kumimoji="0" lang="en-US" sz="1200" b="0" i="0" u="none" strike="noStrike" kern="1200" cap="none" spc="0" normalizeH="0" noProof="0" dirty="0" smtClean="0">
              <a:ln>
                <a:noFill/>
              </a:ln>
              <a:solidFill>
                <a:srgbClr val="6B6F7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kumimoji="0" lang="en-US" sz="1200" b="0" i="0" u="none" strike="noStrike" kern="1200" cap="none" spc="0" normalizeH="0" noProof="0" dirty="0" smtClean="0">
                <a:ln>
                  <a:noFill/>
                </a:ln>
                <a:solidFill>
                  <a:srgbClr val="6B6F71"/>
                </a:solidFill>
                <a:effectLst/>
                <a:uLnTx/>
                <a:uFillTx/>
                <a:latin typeface="Arial"/>
                <a:ea typeface="+mn-ea"/>
                <a:cs typeface="Arial"/>
              </a:rPr>
              <a:t>Due to this restriction in the Newsletter part, it is recommended to send all communications, including Newsletters, with Message functionality to be able to target specific constituents.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4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600" b="0" i="0" u="none" strike="noStrike" kern="1200" cap="none" spc="0" normalizeH="0" noProof="0" dirty="0" smtClean="0">
              <a:ln>
                <a:noFill/>
              </a:ln>
              <a:solidFill>
                <a:srgbClr val="6B6F7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600" b="0" i="0" u="none" strike="noStrike" kern="1200" cap="none" spc="0" normalizeH="0" noProof="0" dirty="0" smtClean="0">
              <a:ln>
                <a:noFill/>
              </a:ln>
              <a:solidFill>
                <a:srgbClr val="6B6F7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6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1026" name="Picture 2"/>
          <p:cNvPicPr>
            <a:picLocks noChangeAspect="1" noChangeArrowheads="1"/>
          </p:cNvPicPr>
          <p:nvPr/>
        </p:nvPicPr>
        <p:blipFill>
          <a:blip r:embed="rId2"/>
          <a:srcRect/>
          <a:stretch>
            <a:fillRect/>
          </a:stretch>
        </p:blipFill>
        <p:spPr bwMode="auto">
          <a:xfrm>
            <a:off x="2558142" y="1343025"/>
            <a:ext cx="6236814" cy="4446816"/>
          </a:xfrm>
          <a:prstGeom prst="rect">
            <a:avLst/>
          </a:prstGeom>
          <a:noFill/>
          <a:ln w="76200">
            <a:solidFill>
              <a:schemeClr val="accent1"/>
            </a:solidFill>
            <a:miter lim="800000"/>
            <a:headEnd/>
            <a:tailEnd/>
          </a:ln>
        </p:spPr>
      </p:pic>
      <p:sp>
        <p:nvSpPr>
          <p:cNvPr id="6" name="Rounded Rectangle 5"/>
          <p:cNvSpPr/>
          <p:nvPr/>
        </p:nvSpPr>
        <p:spPr>
          <a:xfrm>
            <a:off x="5780314" y="2571750"/>
            <a:ext cx="1915886" cy="71845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6"/>
          <p:cNvSpPr/>
          <p:nvPr/>
        </p:nvSpPr>
        <p:spPr>
          <a:xfrm>
            <a:off x="2714625" y="2571750"/>
            <a:ext cx="2924174" cy="71845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8241337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pPr lvl="0"/>
            <a:r>
              <a:rPr lang="en-US" sz="2200" cap="none" dirty="0" smtClean="0">
                <a:latin typeface="Arial"/>
                <a:cs typeface="Arial"/>
              </a:rPr>
              <a:t>Maintaining Email Message Preferences</a:t>
            </a:r>
            <a:r>
              <a:rPr lang="en-US" sz="2800" cap="none" dirty="0" smtClean="0">
                <a:latin typeface="Arial"/>
                <a:cs typeface="Arial"/>
              </a:rPr>
              <a:t/>
            </a:r>
            <a:br>
              <a:rPr lang="en-US" sz="2800" cap="none" dirty="0" smtClean="0">
                <a:latin typeface="Arial"/>
                <a:cs typeface="Arial"/>
              </a:rPr>
            </a:br>
            <a:endParaRPr lang="en-US" dirty="0"/>
          </a:p>
        </p:txBody>
      </p:sp>
      <p:sp>
        <p:nvSpPr>
          <p:cNvPr id="5" name="Content Placeholder 2"/>
          <p:cNvSpPr txBox="1">
            <a:spLocks/>
          </p:cNvSpPr>
          <p:nvPr/>
        </p:nvSpPr>
        <p:spPr>
          <a:xfrm>
            <a:off x="841248" y="1137920"/>
            <a:ext cx="7197852" cy="5139055"/>
          </a:xfrm>
          <a:prstGeom prst="rect">
            <a:avLst/>
          </a:prstGeom>
        </p:spPr>
        <p:txBody>
          <a:bodyPr vert="horz" lIns="91440" tIns="45720" rIns="91440" bIns="45720" rtlCol="0" anchor="t" anchorCtr="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dirty="0" smtClean="0">
                <a:solidFill>
                  <a:srgbClr val="6B6F71"/>
                </a:solidFill>
                <a:latin typeface="Arial"/>
                <a:cs typeface="Arial"/>
              </a:rPr>
              <a:t>The </a:t>
            </a:r>
            <a:r>
              <a:rPr lang="en-US" sz="1200" b="1" dirty="0" smtClean="0">
                <a:solidFill>
                  <a:srgbClr val="6B6F71"/>
                </a:solidFill>
                <a:latin typeface="Arial"/>
                <a:cs typeface="Arial"/>
              </a:rPr>
              <a:t>User Email Preferences form </a:t>
            </a:r>
            <a:r>
              <a:rPr lang="en-US" sz="1200" dirty="0" smtClean="0">
                <a:solidFill>
                  <a:srgbClr val="6B6F71"/>
                </a:solidFill>
                <a:latin typeface="Arial"/>
                <a:cs typeface="Arial"/>
              </a:rPr>
              <a:t>allows users to unsubscribe from ALL email communication to keep us compliant with anti-Spam regulations.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dirty="0" smtClean="0">
                <a:solidFill>
                  <a:srgbClr val="6B6F71"/>
                </a:solidFill>
                <a:latin typeface="Arial"/>
                <a:cs typeface="Arial"/>
              </a:rPr>
              <a:t>From a best practice point of view, it is recommended to also offer them a choice of specific communications so you don’t cut off contact with them entirely. This can be done by creating Constituent Attributes for each communication you send. When you set up the Attribute, it can either be a “Yes/No”  type or linked to a table.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dirty="0" smtClean="0">
                <a:solidFill>
                  <a:srgbClr val="6B6F71"/>
                </a:solidFill>
                <a:latin typeface="Arial"/>
                <a:cs typeface="Arial"/>
              </a:rPr>
              <a:t>The “Yes/No” type will show up with a drop down list where the user can choose either option. If you use a table instead, it will display as a list of your communications where the constituent can make a choice by checking a box.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lang="en-US" sz="1200" dirty="0" smtClean="0">
                <a:solidFill>
                  <a:srgbClr val="6B6F71"/>
                </a:solidFill>
                <a:latin typeface="Arial"/>
                <a:cs typeface="Arial"/>
              </a:rPr>
              <a:t>Below is an example of how to set these up in RE. If you are using the Yes/No type, you will need to check “Allow Only 1 Per Record” and it will show up in a drop down list. If you are doing a Table instead, you do not need to check the “Allow Only 1 Per Record”.</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lvl="0">
              <a:spcBef>
                <a:spcPct val="20000"/>
              </a:spcBef>
              <a:tabLst>
                <a:tab pos="914400" algn="l"/>
              </a:tabLst>
              <a:defRPr/>
            </a:pPr>
            <a:endParaRPr lang="en-US" sz="1200" dirty="0" smtClean="0">
              <a:solidFill>
                <a:srgbClr val="6B6F71"/>
              </a:solidFill>
              <a:latin typeface="Arial" pitchFamily="34" charset="0"/>
              <a:cs typeface="Arial" pitchFamily="34" charset="0"/>
            </a:endParaRPr>
          </a:p>
          <a:p>
            <a:pPr lvl="0">
              <a:spcBef>
                <a:spcPct val="20000"/>
              </a:spcBef>
              <a:tabLst>
                <a:tab pos="914400" algn="l"/>
              </a:tabLst>
              <a:defRPr/>
            </a:pPr>
            <a:endParaRPr lang="en-US" sz="1200" dirty="0">
              <a:solidFill>
                <a:srgbClr val="6B6F71"/>
              </a:solidFill>
              <a:latin typeface="Arial" pitchFamily="34" charset="0"/>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200" dirty="0" smtClean="0">
              <a:solidFill>
                <a:srgbClr val="6B6F71"/>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400" dirty="0" smtClean="0">
              <a:solidFill>
                <a:srgbClr val="FF0000"/>
              </a:solidFill>
              <a:latin typeface="Aria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600" b="0" i="0" u="none" strike="noStrike" kern="1200" cap="none" spc="0" normalizeH="0" noProof="0" dirty="0" smtClean="0">
              <a:ln>
                <a:noFill/>
              </a:ln>
              <a:solidFill>
                <a:srgbClr val="FF0000"/>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600" b="0" i="0" u="none" strike="noStrike" kern="1200" cap="none" spc="0" normalizeH="0" noProof="0" dirty="0" smtClean="0">
              <a:ln>
                <a:noFill/>
              </a:ln>
              <a:solidFill>
                <a:srgbClr val="FF0000"/>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6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20" y="4718260"/>
            <a:ext cx="8600976" cy="1055053"/>
          </a:xfrm>
          <a:prstGeom prst="rect">
            <a:avLst/>
          </a:prstGeom>
          <a:noFill/>
          <a:ln w="76200">
            <a:solidFill>
              <a:srgbClr val="5BAC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3243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Navigating in netCommunity</a:t>
            </a:r>
            <a:endParaRPr lang="en-US" dirty="0"/>
          </a:p>
        </p:txBody>
      </p:sp>
      <p:sp>
        <p:nvSpPr>
          <p:cNvPr id="5" name="Content Placeholder 2"/>
          <p:cNvSpPr txBox="1">
            <a:spLocks/>
          </p:cNvSpPr>
          <p:nvPr/>
        </p:nvSpPr>
        <p:spPr>
          <a:xfrm>
            <a:off x="714375" y="1286932"/>
            <a:ext cx="7886700" cy="4732868"/>
          </a:xfrm>
          <a:prstGeom prst="rect">
            <a:avLst/>
          </a:prstGeom>
        </p:spPr>
        <p:txBody>
          <a:bodyPr vert="horz" lIns="91440" tIns="45720" rIns="91440" bIns="45720" rtlCol="0" anchor="t" anchorCtr="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kumimoji="0" lang="en-US" sz="1600" b="0" i="0" u="none" strike="noStrike" kern="1200" cap="none" spc="0" normalizeH="0" baseline="0" noProof="0" dirty="0" smtClean="0">
                <a:ln>
                  <a:noFill/>
                </a:ln>
                <a:solidFill>
                  <a:srgbClr val="6B6F71"/>
                </a:solidFill>
                <a:effectLst/>
                <a:uLnTx/>
                <a:uFillTx/>
                <a:latin typeface="Arial"/>
                <a:ea typeface="+mn-ea"/>
                <a:cs typeface="Arial"/>
              </a:rPr>
              <a:t>There are a couple ways to access your </a:t>
            </a:r>
            <a:r>
              <a:rPr lang="en-US" sz="1600" noProof="0" dirty="0" smtClean="0">
                <a:solidFill>
                  <a:srgbClr val="6B6F71"/>
                </a:solidFill>
                <a:latin typeface="Arial"/>
                <a:cs typeface="Arial"/>
              </a:rPr>
              <a:t>BBNC</a:t>
            </a:r>
            <a:r>
              <a:rPr kumimoji="0" lang="en-US" sz="1600" b="0" i="0" u="none" strike="noStrike" kern="1200" cap="none" spc="0" normalizeH="0" baseline="0" noProof="0" dirty="0" smtClean="0">
                <a:ln>
                  <a:noFill/>
                </a:ln>
                <a:solidFill>
                  <a:srgbClr val="6B6F71"/>
                </a:solidFill>
                <a:effectLst/>
                <a:uLnTx/>
                <a:uFillTx/>
                <a:latin typeface="Arial"/>
                <a:ea typeface="+mn-ea"/>
                <a:cs typeface="Arial"/>
              </a:rPr>
              <a:t> pages. </a:t>
            </a: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lang="en-US" sz="1600" dirty="0" smtClean="0">
              <a:solidFill>
                <a:srgbClr val="6B6F71"/>
              </a:solidFill>
              <a:latin typeface="Arial"/>
              <a:cs typeface="Arial"/>
            </a:endParaRPr>
          </a:p>
          <a:p>
            <a:pPr marL="342900" indent="-342900">
              <a:spcBef>
                <a:spcPct val="20000"/>
              </a:spcBef>
              <a:buFont typeface="Arial"/>
              <a:buAutoNum type="arabicPeriod"/>
              <a:tabLst>
                <a:tab pos="914400" algn="l"/>
              </a:tabLst>
              <a:defRPr/>
            </a:pPr>
            <a:r>
              <a:rPr lang="en-US" sz="1600" dirty="0">
                <a:hlinkClick r:id="rId2"/>
              </a:rPr>
              <a:t>https://</a:t>
            </a:r>
            <a:r>
              <a:rPr lang="en-US" sz="1600" dirty="0" smtClean="0">
                <a:hlinkClick r:id="rId2"/>
              </a:rPr>
              <a:t>alumni.norwich.edu/</a:t>
            </a:r>
            <a:r>
              <a:rPr lang="en-US" sz="1600" dirty="0" smtClean="0"/>
              <a:t>  </a:t>
            </a:r>
            <a:r>
              <a:rPr lang="en-US" sz="1600" dirty="0" smtClean="0">
                <a:solidFill>
                  <a:srgbClr val="6B6F71"/>
                </a:solidFill>
                <a:cs typeface="Arial"/>
              </a:rPr>
              <a:t>– </a:t>
            </a:r>
            <a:r>
              <a:rPr kumimoji="0" lang="en-US" sz="1600" b="0" i="0" u="none" strike="noStrike" kern="1200" cap="none" spc="0" normalizeH="0" noProof="0" dirty="0" smtClean="0">
                <a:ln>
                  <a:noFill/>
                </a:ln>
                <a:solidFill>
                  <a:srgbClr val="6B6F71"/>
                </a:solidFill>
                <a:effectLst/>
                <a:uLnTx/>
                <a:uFillTx/>
                <a:latin typeface="Arial"/>
                <a:ea typeface="+mn-ea"/>
                <a:cs typeface="Arial"/>
              </a:rPr>
              <a:t>This link will take you to the home landing page designated in the BBNC database. This is usually the Login Page. </a:t>
            </a:r>
          </a:p>
          <a:p>
            <a:pPr marL="342900" marR="0" lvl="0" indent="-342900" algn="l" defTabSz="457200" rtl="0" eaLnBrk="1" fontAlgn="auto" latinLnBrk="0" hangingPunct="1">
              <a:lnSpc>
                <a:spcPct val="100000"/>
              </a:lnSpc>
              <a:spcBef>
                <a:spcPct val="20000"/>
              </a:spcBef>
              <a:spcAft>
                <a:spcPts val="0"/>
              </a:spcAft>
              <a:buClrTx/>
              <a:buSzTx/>
              <a:buFont typeface="Arial"/>
              <a:buAutoNum type="arabicPeriod"/>
              <a:tabLst>
                <a:tab pos="914400" algn="l"/>
              </a:tabLst>
              <a:defRPr/>
            </a:pPr>
            <a:endParaRPr lang="en-US" sz="1600" baseline="0" dirty="0" smtClean="0">
              <a:solidFill>
                <a:srgbClr val="6B6F71"/>
              </a:solidFill>
              <a:latin typeface="Arial"/>
              <a:cs typeface="Arial"/>
            </a:endParaRPr>
          </a:p>
          <a:p>
            <a:pPr marL="342900" indent="-342900">
              <a:spcBef>
                <a:spcPct val="20000"/>
              </a:spcBef>
              <a:buFont typeface="Arial"/>
              <a:buAutoNum type="arabicPeriod"/>
              <a:tabLst>
                <a:tab pos="914400" algn="l"/>
              </a:tabLst>
              <a:defRPr/>
            </a:pPr>
            <a:r>
              <a:rPr lang="en-US" sz="1600" dirty="0">
                <a:hlinkClick r:id="rId3"/>
              </a:rPr>
              <a:t>https://</a:t>
            </a:r>
            <a:r>
              <a:rPr lang="en-US" sz="1600" dirty="0" smtClean="0">
                <a:hlinkClick r:id="rId3"/>
              </a:rPr>
              <a:t>alumni.norwich.edu/login.aspx</a:t>
            </a:r>
            <a:r>
              <a:rPr lang="en-US" sz="1600" dirty="0" smtClean="0"/>
              <a:t> </a:t>
            </a:r>
            <a:r>
              <a:rPr lang="en-US" sz="1600" dirty="0" smtClean="0">
                <a:solidFill>
                  <a:srgbClr val="6B6F71"/>
                </a:solidFill>
                <a:cs typeface="Arial"/>
              </a:rPr>
              <a:t>- </a:t>
            </a:r>
            <a:r>
              <a:rPr kumimoji="0" lang="en-US" sz="1600" b="0" i="0" u="none" strike="noStrike" kern="1200" cap="none" spc="0" normalizeH="0" noProof="0" dirty="0" smtClean="0">
                <a:ln>
                  <a:noFill/>
                </a:ln>
                <a:solidFill>
                  <a:srgbClr val="6B6F71"/>
                </a:solidFill>
                <a:effectLst/>
                <a:uLnTx/>
                <a:uFillTx/>
                <a:latin typeface="Arial"/>
                <a:ea typeface="+mn-ea"/>
                <a:cs typeface="Arial"/>
              </a:rPr>
              <a:t>If you do not want to use the BBNC Login Page, this link will take you directly to a login page for Administrators.</a:t>
            </a:r>
          </a:p>
          <a:p>
            <a:pPr marL="342900" marR="0" lvl="0" indent="-342900" algn="l" defTabSz="457200" rtl="0" eaLnBrk="1" fontAlgn="auto" latinLnBrk="0" hangingPunct="1">
              <a:lnSpc>
                <a:spcPct val="100000"/>
              </a:lnSpc>
              <a:spcBef>
                <a:spcPct val="20000"/>
              </a:spcBef>
              <a:spcAft>
                <a:spcPts val="0"/>
              </a:spcAft>
              <a:buClrTx/>
              <a:buSzTx/>
              <a:buFont typeface="Arial"/>
              <a:buAutoNum type="arabicPeriod"/>
              <a:tabLst>
                <a:tab pos="914400" algn="l"/>
              </a:tabLst>
              <a:defRPr/>
            </a:pPr>
            <a:endParaRPr lang="en-US" sz="1600" dirty="0" smtClean="0">
              <a:solidFill>
                <a:srgbClr val="6B6F71"/>
              </a:solidFill>
              <a:latin typeface="Arial"/>
              <a:cs typeface="Arial"/>
            </a:endParaRPr>
          </a:p>
          <a:p>
            <a:pPr marL="342900" indent="-342900">
              <a:spcBef>
                <a:spcPct val="20000"/>
              </a:spcBef>
              <a:buFont typeface="Arial"/>
              <a:buAutoNum type="arabicPeriod"/>
              <a:tabLst>
                <a:tab pos="914400" algn="l"/>
              </a:tabLst>
              <a:defRPr/>
            </a:pPr>
            <a:r>
              <a:rPr lang="en-US" sz="1600" dirty="0">
                <a:hlinkClick r:id="rId4"/>
              </a:rPr>
              <a:t>https://</a:t>
            </a:r>
            <a:r>
              <a:rPr lang="en-US" sz="1600" dirty="0" smtClean="0">
                <a:hlinkClick r:id="rId4"/>
              </a:rPr>
              <a:t>alumni.norwich.edu/testconfig.aspx</a:t>
            </a:r>
            <a:r>
              <a:rPr lang="en-US" sz="1600" dirty="0" smtClean="0"/>
              <a:t> </a:t>
            </a:r>
            <a:r>
              <a:rPr lang="en-US" sz="1600" dirty="0" smtClean="0">
                <a:solidFill>
                  <a:srgbClr val="6B6F71"/>
                </a:solidFill>
                <a:cs typeface="Arial"/>
              </a:rPr>
              <a:t>- </a:t>
            </a:r>
            <a:r>
              <a:rPr kumimoji="0" lang="en-US" sz="1600" b="0" i="0" u="none" strike="noStrike" kern="1200" cap="none" spc="0" normalizeH="0" noProof="0" dirty="0" smtClean="0">
                <a:ln>
                  <a:noFill/>
                </a:ln>
                <a:solidFill>
                  <a:srgbClr val="6B6F71"/>
                </a:solidFill>
                <a:effectLst/>
                <a:uLnTx/>
                <a:uFillTx/>
                <a:latin typeface="Arial"/>
                <a:ea typeface="+mn-ea"/>
                <a:cs typeface="Arial"/>
              </a:rPr>
              <a:t>This link is used for troubleshooting errors on your site. It will show your database version, add-ons and details on what is working and what is not. The status should read OK on all areas if functioning normally. </a:t>
            </a:r>
          </a:p>
          <a:p>
            <a:pPr lvl="0">
              <a:spcBef>
                <a:spcPct val="20000"/>
              </a:spcBef>
              <a:tabLst>
                <a:tab pos="914400" algn="l"/>
              </a:tabLst>
              <a:defRPr/>
            </a:pPr>
            <a:endParaRPr lang="en-US" sz="1600" dirty="0" smtClean="0">
              <a:solidFill>
                <a:srgbClr val="6B6F71"/>
              </a:solidFill>
              <a:latin typeface="Arial"/>
              <a:cs typeface="Arial"/>
            </a:endParaRPr>
          </a:p>
        </p:txBody>
      </p:sp>
    </p:spTree>
    <p:extLst>
      <p:ext uri="{BB962C8B-B14F-4D97-AF65-F5344CB8AC3E}">
        <p14:creationId xmlns:p14="http://schemas.microsoft.com/office/powerpoint/2010/main" val="239389258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pPr lvl="0"/>
            <a:r>
              <a:rPr lang="en-US" sz="2200" cap="none" dirty="0" smtClean="0">
                <a:latin typeface="Arial"/>
                <a:cs typeface="Arial"/>
              </a:rPr>
              <a:t>Email Message Subscription Preferences </a:t>
            </a:r>
            <a:r>
              <a:rPr lang="en-US" sz="1800" cap="none" dirty="0" smtClean="0">
                <a:latin typeface="Arial"/>
                <a:cs typeface="Arial"/>
              </a:rPr>
              <a:t>(continued)</a:t>
            </a:r>
            <a:r>
              <a:rPr lang="en-US" sz="2800" cap="none" dirty="0" smtClean="0">
                <a:latin typeface="Arial"/>
                <a:cs typeface="Arial"/>
              </a:rPr>
              <a:t/>
            </a:r>
            <a:br>
              <a:rPr lang="en-US" sz="2800" cap="none" dirty="0" smtClean="0">
                <a:latin typeface="Arial"/>
                <a:cs typeface="Arial"/>
              </a:rPr>
            </a:br>
            <a:endParaRPr lang="en-US" dirty="0"/>
          </a:p>
        </p:txBody>
      </p:sp>
      <p:sp>
        <p:nvSpPr>
          <p:cNvPr id="5" name="Content Placeholder 2"/>
          <p:cNvSpPr txBox="1">
            <a:spLocks/>
          </p:cNvSpPr>
          <p:nvPr/>
        </p:nvSpPr>
        <p:spPr>
          <a:xfrm>
            <a:off x="694267" y="1137921"/>
            <a:ext cx="8104187" cy="1088812"/>
          </a:xfrm>
          <a:prstGeom prst="rect">
            <a:avLst/>
          </a:prstGeom>
        </p:spPr>
        <p:txBody>
          <a:bodyPr vert="horz" lIns="91440" tIns="45720" rIns="91440" bIns="45720" rtlCol="0" anchor="t" anchorCtr="0">
            <a:noAutofit/>
          </a:bodyPr>
          <a:lstStyle/>
          <a:p>
            <a:pPr>
              <a:spcBef>
                <a:spcPct val="20000"/>
              </a:spcBef>
              <a:tabLst>
                <a:tab pos="914400" algn="l"/>
              </a:tabLst>
              <a:defRPr/>
            </a:pPr>
            <a:r>
              <a:rPr lang="en-US" sz="1200" dirty="0">
                <a:solidFill>
                  <a:srgbClr val="6B6F71"/>
                </a:solidFill>
                <a:latin typeface="Arial" pitchFamily="34" charset="0"/>
                <a:cs typeface="Arial" pitchFamily="34" charset="0"/>
              </a:rPr>
              <a:t>After </a:t>
            </a:r>
            <a:r>
              <a:rPr lang="en-US" sz="1200" dirty="0" smtClean="0">
                <a:solidFill>
                  <a:srgbClr val="6B6F71"/>
                </a:solidFill>
                <a:latin typeface="Arial" pitchFamily="34" charset="0"/>
                <a:cs typeface="Arial" pitchFamily="34" charset="0"/>
              </a:rPr>
              <a:t>creating the </a:t>
            </a:r>
            <a:r>
              <a:rPr lang="en-US" sz="1200" dirty="0">
                <a:solidFill>
                  <a:srgbClr val="6B6F71"/>
                </a:solidFill>
                <a:latin typeface="Arial" pitchFamily="34" charset="0"/>
                <a:cs typeface="Arial" pitchFamily="34" charset="0"/>
              </a:rPr>
              <a:t>Attributes you can return to NetCommunity. Go to the Code Tables section under Administration and click on the  “Refresh Code Tables” in the upper left corner.</a:t>
            </a:r>
          </a:p>
          <a:p>
            <a:pPr lvl="0">
              <a:spcBef>
                <a:spcPct val="20000"/>
              </a:spcBef>
              <a:tabLst>
                <a:tab pos="914400" algn="l"/>
              </a:tabLst>
              <a:defRPr/>
            </a:pPr>
            <a:endParaRPr lang="en-US" sz="1200" dirty="0" smtClean="0">
              <a:solidFill>
                <a:srgbClr val="6B6F71"/>
              </a:solidFill>
              <a:latin typeface="Arial" pitchFamily="34" charset="0"/>
              <a:cs typeface="Arial" pitchFamily="34" charset="0"/>
            </a:endParaRPr>
          </a:p>
          <a:p>
            <a:pPr lvl="0">
              <a:spcBef>
                <a:spcPct val="20000"/>
              </a:spcBef>
              <a:tabLst>
                <a:tab pos="914400" algn="l"/>
              </a:tabLst>
              <a:defRPr/>
            </a:pPr>
            <a:r>
              <a:rPr lang="en-US" sz="1200" dirty="0" smtClean="0">
                <a:solidFill>
                  <a:srgbClr val="6B6F71"/>
                </a:solidFill>
                <a:latin typeface="Arial" pitchFamily="34" charset="0"/>
                <a:cs typeface="Arial" pitchFamily="34" charset="0"/>
              </a:rPr>
              <a:t>Next </a:t>
            </a:r>
            <a:r>
              <a:rPr lang="en-US" sz="1200" dirty="0">
                <a:solidFill>
                  <a:srgbClr val="6B6F71"/>
                </a:solidFill>
                <a:latin typeface="Arial" pitchFamily="34" charset="0"/>
                <a:cs typeface="Arial" pitchFamily="34" charset="0"/>
              </a:rPr>
              <a:t>go to the Sites and Settings, also under Administration and scroll down to the Constituent Attributes. Check the boxes next to the new attributes to turn them on so they will be available on your forms.</a:t>
            </a:r>
          </a:p>
          <a:p>
            <a:pPr lvl="0">
              <a:spcBef>
                <a:spcPct val="20000"/>
              </a:spcBef>
              <a:tabLst>
                <a:tab pos="914400" algn="l"/>
              </a:tabLst>
              <a:defRPr/>
            </a:pPr>
            <a:endParaRPr lang="en-US" sz="1200" dirty="0">
              <a:solidFill>
                <a:srgbClr val="6B6F71"/>
              </a:solidFill>
              <a:latin typeface="Arial" pitchFamily="34" charset="0"/>
              <a:cs typeface="Arial" pitchFamily="34" charset="0"/>
            </a:endParaRPr>
          </a:p>
          <a:p>
            <a:pPr lvl="0">
              <a:spcBef>
                <a:spcPct val="20000"/>
              </a:spcBef>
              <a:tabLst>
                <a:tab pos="914400" algn="l"/>
              </a:tabLst>
              <a:defRPr/>
            </a:pPr>
            <a:endParaRPr lang="en-US" sz="1200" dirty="0">
              <a:solidFill>
                <a:srgbClr val="6B6F71"/>
              </a:solidFill>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200" b="0" i="0" u="none" strike="noStrike" kern="1200" cap="none" spc="0" normalizeH="0" noProof="0" dirty="0" smtClean="0">
              <a:ln>
                <a:noFill/>
              </a:ln>
              <a:solidFill>
                <a:srgbClr val="6B6F71"/>
              </a:solidFill>
              <a:effectLst/>
              <a:uLnTx/>
              <a:uFillTx/>
              <a:latin typeface="Arial" pitchFamily="34" charset="0"/>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200" b="0" i="0" u="none" strike="noStrike" kern="1200" cap="none" spc="0" normalizeH="0" noProof="0" dirty="0" smtClean="0">
              <a:ln>
                <a:noFill/>
              </a:ln>
              <a:solidFill>
                <a:srgbClr val="6B6F71"/>
              </a:solidFill>
              <a:effectLst/>
              <a:uLnTx/>
              <a:uFillTx/>
              <a:latin typeface="Arial" pitchFamily="34" charset="0"/>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endParaRPr kumimoji="0" lang="en-US" sz="1200" b="0" i="0" u="none" strike="noStrike" kern="1200" cap="none" spc="0" normalizeH="0" baseline="0" noProof="0" dirty="0">
              <a:ln>
                <a:noFill/>
              </a:ln>
              <a:solidFill>
                <a:srgbClr val="6B6F71"/>
              </a:solidFill>
              <a:effectLst/>
              <a:uLnTx/>
              <a:uFillTx/>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313" y="2358496"/>
            <a:ext cx="6092541" cy="288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4267" y="2460853"/>
            <a:ext cx="1871133" cy="2677656"/>
          </a:xfrm>
          <a:prstGeom prst="rect">
            <a:avLst/>
          </a:prstGeom>
          <a:noFill/>
        </p:spPr>
        <p:txBody>
          <a:bodyPr wrap="square" rtlCol="0">
            <a:spAutoFit/>
          </a:bodyPr>
          <a:lstStyle/>
          <a:p>
            <a:r>
              <a:rPr lang="en-US" sz="1200" dirty="0" smtClean="0">
                <a:solidFill>
                  <a:schemeClr val="tx2"/>
                </a:solidFill>
              </a:rPr>
              <a:t>In the User Email Preferences form, turn on each attribute by checking the box to include it and create a user friendly caption.</a:t>
            </a:r>
          </a:p>
          <a:p>
            <a:endParaRPr lang="en-US" sz="1200" dirty="0">
              <a:solidFill>
                <a:schemeClr val="tx2"/>
              </a:solidFill>
            </a:endParaRPr>
          </a:p>
          <a:p>
            <a:r>
              <a:rPr lang="en-US" sz="1200" dirty="0" smtClean="0">
                <a:solidFill>
                  <a:schemeClr val="tx2"/>
                </a:solidFill>
              </a:rPr>
              <a:t>On the front of the form, it will show either as a drop down list or checkboxes as shown to the right. The option for a global opt out will be at the bottom.</a:t>
            </a:r>
          </a:p>
        </p:txBody>
      </p:sp>
      <p:sp>
        <p:nvSpPr>
          <p:cNvPr id="7" name="TextBox 6"/>
          <p:cNvSpPr txBox="1"/>
          <p:nvPr/>
        </p:nvSpPr>
        <p:spPr>
          <a:xfrm>
            <a:off x="694267" y="5410199"/>
            <a:ext cx="8188853" cy="769441"/>
          </a:xfrm>
          <a:prstGeom prst="rect">
            <a:avLst/>
          </a:prstGeom>
          <a:noFill/>
        </p:spPr>
        <p:txBody>
          <a:bodyPr wrap="square" rtlCol="0">
            <a:spAutoFit/>
          </a:bodyPr>
          <a:lstStyle/>
          <a:p>
            <a:r>
              <a:rPr lang="en-US" sz="1000" b="1" dirty="0" smtClean="0">
                <a:solidFill>
                  <a:schemeClr val="accent1"/>
                </a:solidFill>
              </a:rPr>
              <a:t>Note: </a:t>
            </a:r>
            <a:r>
              <a:rPr lang="en-US" sz="1100" dirty="0" smtClean="0">
                <a:solidFill>
                  <a:schemeClr val="tx2"/>
                </a:solidFill>
              </a:rPr>
              <a:t>To </a:t>
            </a:r>
            <a:r>
              <a:rPr lang="en-US" sz="1100" dirty="0">
                <a:solidFill>
                  <a:schemeClr val="tx2"/>
                </a:solidFill>
              </a:rPr>
              <a:t>use constituent attributes as email preferences, you must include your website users' constituent attributes on their corresponding constituent records in </a:t>
            </a:r>
            <a:r>
              <a:rPr lang="en-US" sz="1100" dirty="0" smtClean="0">
                <a:solidFill>
                  <a:schemeClr val="tx2"/>
                </a:solidFill>
              </a:rPr>
              <a:t>RE. </a:t>
            </a:r>
            <a:r>
              <a:rPr lang="en-US" sz="1100" dirty="0">
                <a:solidFill>
                  <a:schemeClr val="tx2"/>
                </a:solidFill>
              </a:rPr>
              <a:t>For existing constituents, we recommend that you </a:t>
            </a:r>
            <a:r>
              <a:rPr lang="en-US" sz="1100" dirty="0" smtClean="0">
                <a:solidFill>
                  <a:schemeClr val="tx2"/>
                </a:solidFill>
              </a:rPr>
              <a:t>globally add </a:t>
            </a:r>
            <a:r>
              <a:rPr lang="en-US" sz="1100" dirty="0">
                <a:solidFill>
                  <a:schemeClr val="tx2"/>
                </a:solidFill>
              </a:rPr>
              <a:t>the </a:t>
            </a:r>
            <a:r>
              <a:rPr lang="en-US" sz="1100" dirty="0" smtClean="0">
                <a:solidFill>
                  <a:schemeClr val="tx2"/>
                </a:solidFill>
              </a:rPr>
              <a:t>attribute for </a:t>
            </a:r>
            <a:r>
              <a:rPr lang="en-US" sz="1100" dirty="0">
                <a:solidFill>
                  <a:schemeClr val="tx2"/>
                </a:solidFill>
              </a:rPr>
              <a:t>each </a:t>
            </a:r>
            <a:r>
              <a:rPr lang="en-US" sz="1100" dirty="0" smtClean="0">
                <a:solidFill>
                  <a:schemeClr val="tx2"/>
                </a:solidFill>
              </a:rPr>
              <a:t>communication type to </a:t>
            </a:r>
            <a:r>
              <a:rPr lang="en-US" sz="1100" dirty="0">
                <a:solidFill>
                  <a:schemeClr val="tx2"/>
                </a:solidFill>
              </a:rPr>
              <a:t>the constituents </a:t>
            </a:r>
            <a:r>
              <a:rPr lang="en-US" sz="1100" dirty="0" smtClean="0">
                <a:solidFill>
                  <a:schemeClr val="tx2"/>
                </a:solidFill>
              </a:rPr>
              <a:t>record. </a:t>
            </a:r>
            <a:r>
              <a:rPr lang="en-US" sz="1100" dirty="0">
                <a:solidFill>
                  <a:schemeClr val="tx2"/>
                </a:solidFill>
              </a:rPr>
              <a:t>This way, when these constituents access the email preferences page in Blackbaud NetCommunity, they are subscribed to the appropriate emails. </a:t>
            </a:r>
            <a:endParaRPr lang="en-US" sz="1100" dirty="0"/>
          </a:p>
        </p:txBody>
      </p:sp>
    </p:spTree>
    <p:extLst>
      <p:ext uri="{BB962C8B-B14F-4D97-AF65-F5344CB8AC3E}">
        <p14:creationId xmlns:p14="http://schemas.microsoft.com/office/powerpoint/2010/main" val="400253894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41248" y="603505"/>
            <a:ext cx="7264527" cy="539495"/>
          </a:xfrm>
        </p:spPr>
        <p:txBody>
          <a:bodyPr/>
          <a:lstStyle/>
          <a:p>
            <a:r>
              <a:rPr lang="en-US" dirty="0" smtClean="0"/>
              <a:t>Profile Update Form</a:t>
            </a:r>
            <a:endParaRPr lang="en-US" dirty="0"/>
          </a:p>
        </p:txBody>
      </p:sp>
      <p:sp>
        <p:nvSpPr>
          <p:cNvPr id="6" name="TextBox 5"/>
          <p:cNvSpPr txBox="1"/>
          <p:nvPr/>
        </p:nvSpPr>
        <p:spPr>
          <a:xfrm>
            <a:off x="6124575" y="1085850"/>
            <a:ext cx="2657475" cy="4981575"/>
          </a:xfrm>
          <a:prstGeom prst="rect">
            <a:avLst/>
          </a:prstGeom>
          <a:noFill/>
        </p:spPr>
        <p:txBody>
          <a:bodyPr wrap="square" rtlCol="0">
            <a:spAutoFit/>
          </a:bodyPr>
          <a:lstStyle/>
          <a:p>
            <a:r>
              <a:rPr lang="en-US" sz="1600" dirty="0" smtClean="0">
                <a:solidFill>
                  <a:srgbClr val="6B6F71"/>
                </a:solidFill>
              </a:rPr>
              <a:t>The </a:t>
            </a:r>
            <a:r>
              <a:rPr lang="en-US" sz="1600" b="1" dirty="0" smtClean="0">
                <a:solidFill>
                  <a:srgbClr val="6B6F71"/>
                </a:solidFill>
              </a:rPr>
              <a:t>Profile Update Form </a:t>
            </a:r>
            <a:r>
              <a:rPr lang="en-US" sz="1600" dirty="0" smtClean="0">
                <a:solidFill>
                  <a:srgbClr val="6B6F71"/>
                </a:solidFill>
              </a:rPr>
              <a:t>allows the user to provide additional biographical information beyond what is included in the initial registration form.</a:t>
            </a:r>
          </a:p>
          <a:p>
            <a:endParaRPr lang="en-US" sz="1600" dirty="0" smtClean="0">
              <a:solidFill>
                <a:srgbClr val="6B6F71"/>
              </a:solidFill>
            </a:endParaRPr>
          </a:p>
          <a:p>
            <a:r>
              <a:rPr lang="en-US" sz="1600" dirty="0" smtClean="0">
                <a:solidFill>
                  <a:srgbClr val="6B6F71"/>
                </a:solidFill>
              </a:rPr>
              <a:t>There are six tables of information to choose from including:</a:t>
            </a:r>
          </a:p>
          <a:p>
            <a:pPr lvl="1">
              <a:buFont typeface="Arial" pitchFamily="34" charset="0"/>
              <a:buChar char="•"/>
            </a:pPr>
            <a:r>
              <a:rPr lang="en-US" sz="1400" dirty="0" smtClean="0">
                <a:solidFill>
                  <a:srgbClr val="6B6F71"/>
                </a:solidFill>
              </a:rPr>
              <a:t>  Biographical</a:t>
            </a:r>
          </a:p>
          <a:p>
            <a:pPr lvl="1">
              <a:buFont typeface="Arial" pitchFamily="34" charset="0"/>
              <a:buChar char="•"/>
            </a:pPr>
            <a:r>
              <a:rPr lang="en-US" sz="1400" dirty="0" smtClean="0">
                <a:solidFill>
                  <a:srgbClr val="6B6F71"/>
                </a:solidFill>
              </a:rPr>
              <a:t>  Preferred Address</a:t>
            </a:r>
          </a:p>
          <a:p>
            <a:pPr lvl="1">
              <a:buFont typeface="Arial" pitchFamily="34" charset="0"/>
              <a:buChar char="•"/>
            </a:pPr>
            <a:r>
              <a:rPr lang="en-US" sz="1400" dirty="0" smtClean="0">
                <a:solidFill>
                  <a:srgbClr val="6B6F71"/>
                </a:solidFill>
              </a:rPr>
              <a:t>  Business</a:t>
            </a:r>
          </a:p>
          <a:p>
            <a:pPr lvl="1">
              <a:buFont typeface="Arial" pitchFamily="34" charset="0"/>
              <a:buChar char="•"/>
            </a:pPr>
            <a:r>
              <a:rPr lang="en-US" sz="1400" dirty="0" smtClean="0">
                <a:solidFill>
                  <a:srgbClr val="6B6F71"/>
                </a:solidFill>
              </a:rPr>
              <a:t>  Phones and Email</a:t>
            </a:r>
          </a:p>
          <a:p>
            <a:pPr lvl="1">
              <a:buFont typeface="Arial" pitchFamily="34" charset="0"/>
              <a:buChar char="•"/>
            </a:pPr>
            <a:r>
              <a:rPr lang="en-US" sz="1400" dirty="0" smtClean="0">
                <a:solidFill>
                  <a:srgbClr val="6B6F71"/>
                </a:solidFill>
              </a:rPr>
              <a:t>  Spouse</a:t>
            </a:r>
          </a:p>
          <a:p>
            <a:pPr lvl="1">
              <a:buFont typeface="Arial" pitchFamily="34" charset="0"/>
              <a:buChar char="•"/>
            </a:pPr>
            <a:r>
              <a:rPr lang="en-US" sz="1400" dirty="0" smtClean="0">
                <a:solidFill>
                  <a:srgbClr val="6B6F71"/>
                </a:solidFill>
              </a:rPr>
              <a:t>  Primary Alumni</a:t>
            </a:r>
          </a:p>
          <a:p>
            <a:pPr lvl="1">
              <a:buFont typeface="Arial" pitchFamily="34" charset="0"/>
              <a:buChar char="•"/>
            </a:pPr>
            <a:endParaRPr lang="en-US" sz="1400" dirty="0" smtClean="0">
              <a:solidFill>
                <a:srgbClr val="6B6F71"/>
              </a:solidFill>
            </a:endParaRPr>
          </a:p>
          <a:p>
            <a:r>
              <a:rPr lang="en-US" sz="1400" dirty="0" smtClean="0">
                <a:solidFill>
                  <a:srgbClr val="6B6F71"/>
                </a:solidFill>
              </a:rPr>
              <a:t>In these tables, you can select the fields to include on the form as well as what information should be private or editable.</a:t>
            </a:r>
            <a:endParaRPr lang="en-US" sz="1600" dirty="0" smtClean="0">
              <a:solidFill>
                <a:srgbClr val="6B6F71"/>
              </a:solidFill>
            </a:endParaRPr>
          </a:p>
        </p:txBody>
      </p:sp>
      <p:pic>
        <p:nvPicPr>
          <p:cNvPr id="5122" name="Picture 2"/>
          <p:cNvPicPr>
            <a:picLocks noChangeAspect="1" noChangeArrowheads="1"/>
          </p:cNvPicPr>
          <p:nvPr/>
        </p:nvPicPr>
        <p:blipFill>
          <a:blip r:embed="rId2"/>
          <a:srcRect/>
          <a:stretch>
            <a:fillRect/>
          </a:stretch>
        </p:blipFill>
        <p:spPr bwMode="auto">
          <a:xfrm>
            <a:off x="841248" y="1143000"/>
            <a:ext cx="5158370" cy="4857750"/>
          </a:xfrm>
          <a:prstGeom prst="rect">
            <a:avLst/>
          </a:prstGeom>
          <a:noFill/>
          <a:ln w="76200">
            <a:solidFill>
              <a:srgbClr val="5BAC35"/>
            </a:solid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41248" y="603505"/>
            <a:ext cx="7264527" cy="539495"/>
          </a:xfrm>
        </p:spPr>
        <p:txBody>
          <a:bodyPr/>
          <a:lstStyle/>
          <a:p>
            <a:r>
              <a:rPr lang="en-US" dirty="0" smtClean="0"/>
              <a:t>Login Form</a:t>
            </a:r>
            <a:endParaRPr lang="en-US" dirty="0"/>
          </a:p>
        </p:txBody>
      </p:sp>
      <p:sp>
        <p:nvSpPr>
          <p:cNvPr id="6" name="TextBox 5"/>
          <p:cNvSpPr txBox="1"/>
          <p:nvPr/>
        </p:nvSpPr>
        <p:spPr>
          <a:xfrm>
            <a:off x="5448300" y="1438275"/>
            <a:ext cx="2657475" cy="5262979"/>
          </a:xfrm>
          <a:prstGeom prst="rect">
            <a:avLst/>
          </a:prstGeom>
          <a:noFill/>
        </p:spPr>
        <p:txBody>
          <a:bodyPr wrap="square" rtlCol="0">
            <a:spAutoFit/>
          </a:bodyPr>
          <a:lstStyle/>
          <a:p>
            <a:r>
              <a:rPr lang="en-US" sz="1600" dirty="0" smtClean="0">
                <a:solidFill>
                  <a:srgbClr val="6B6F71"/>
                </a:solidFill>
              </a:rPr>
              <a:t>The </a:t>
            </a:r>
            <a:r>
              <a:rPr lang="en-US" sz="1600" b="1" dirty="0" smtClean="0">
                <a:solidFill>
                  <a:srgbClr val="6B6F71"/>
                </a:solidFill>
              </a:rPr>
              <a:t>Login Form </a:t>
            </a:r>
            <a:r>
              <a:rPr lang="en-US" sz="1600" dirty="0" smtClean="0">
                <a:solidFill>
                  <a:srgbClr val="6B6F71"/>
                </a:solidFill>
              </a:rPr>
              <a:t>creates several forms in one part. This includes:</a:t>
            </a:r>
          </a:p>
          <a:p>
            <a:pPr>
              <a:buFont typeface="Arial" pitchFamily="34" charset="0"/>
              <a:buChar char="•"/>
            </a:pPr>
            <a:r>
              <a:rPr lang="en-US" sz="1600" dirty="0" smtClean="0">
                <a:solidFill>
                  <a:srgbClr val="6B6F71"/>
                </a:solidFill>
              </a:rPr>
              <a:t>  Returning User Login</a:t>
            </a:r>
          </a:p>
          <a:p>
            <a:pPr>
              <a:buFont typeface="Arial" pitchFamily="34" charset="0"/>
              <a:buChar char="•"/>
            </a:pPr>
            <a:r>
              <a:rPr lang="en-US" sz="1600" dirty="0" smtClean="0">
                <a:solidFill>
                  <a:srgbClr val="6B6F71"/>
                </a:solidFill>
              </a:rPr>
              <a:t>  New User Registration</a:t>
            </a:r>
          </a:p>
          <a:p>
            <a:pPr>
              <a:buFont typeface="Arial" pitchFamily="34" charset="0"/>
              <a:buChar char="•"/>
            </a:pPr>
            <a:r>
              <a:rPr lang="en-US" sz="1600" dirty="0" smtClean="0">
                <a:solidFill>
                  <a:srgbClr val="6B6F71"/>
                </a:solidFill>
              </a:rPr>
              <a:t>  Forgotten Password/ID</a:t>
            </a:r>
          </a:p>
          <a:p>
            <a:endParaRPr lang="en-US" sz="1600" dirty="0" smtClean="0">
              <a:solidFill>
                <a:srgbClr val="6B6F71"/>
              </a:solidFill>
            </a:endParaRPr>
          </a:p>
          <a:p>
            <a:r>
              <a:rPr lang="en-US" sz="1600" dirty="0" smtClean="0">
                <a:solidFill>
                  <a:srgbClr val="6B6F71"/>
                </a:solidFill>
              </a:rPr>
              <a:t>The form recognizes when a user is logged in and changes the “Log In” link to read “Log Out”. </a:t>
            </a:r>
          </a:p>
          <a:p>
            <a:endParaRPr lang="en-US" sz="1600" dirty="0" smtClean="0">
              <a:solidFill>
                <a:srgbClr val="6B6F71"/>
              </a:solidFill>
            </a:endParaRPr>
          </a:p>
          <a:p>
            <a:r>
              <a:rPr lang="en-US" sz="1600" dirty="0" smtClean="0">
                <a:solidFill>
                  <a:srgbClr val="6B6F71"/>
                </a:solidFill>
              </a:rPr>
              <a:t>Configuration in the form allows you to setup “Helplets” with instructional information for the user as well as confirmation emails sent when someone registers.</a:t>
            </a:r>
          </a:p>
          <a:p>
            <a:endParaRPr lang="en-US" sz="1600" dirty="0" smtClean="0">
              <a:solidFill>
                <a:srgbClr val="6B6F71"/>
              </a:solidFill>
            </a:endParaRPr>
          </a:p>
          <a:p>
            <a:endParaRPr lang="en-US" sz="1600" dirty="0" smtClean="0">
              <a:solidFill>
                <a:srgbClr val="6B6F71"/>
              </a:solidFill>
            </a:endParaRPr>
          </a:p>
        </p:txBody>
      </p:sp>
      <p:pic>
        <p:nvPicPr>
          <p:cNvPr id="4098" name="Picture 2"/>
          <p:cNvPicPr>
            <a:picLocks noChangeAspect="1" noChangeArrowheads="1"/>
          </p:cNvPicPr>
          <p:nvPr/>
        </p:nvPicPr>
        <p:blipFill>
          <a:blip r:embed="rId2"/>
          <a:srcRect/>
          <a:stretch>
            <a:fillRect/>
          </a:stretch>
        </p:blipFill>
        <p:spPr bwMode="auto">
          <a:xfrm>
            <a:off x="1031748" y="1143000"/>
            <a:ext cx="4181476" cy="4981837"/>
          </a:xfrm>
          <a:prstGeom prst="rect">
            <a:avLst/>
          </a:prstGeom>
          <a:noFill/>
          <a:ln w="76200">
            <a:solidFill>
              <a:srgbClr val="5BAC35"/>
            </a:solidFill>
            <a:miter lim="800000"/>
            <a:headEnd/>
            <a:tailEnd/>
          </a:ln>
        </p:spPr>
      </p:pic>
    </p:spTree>
    <p:extLst>
      <p:ext uri="{BB962C8B-B14F-4D97-AF65-F5344CB8AC3E}">
        <p14:creationId xmlns:p14="http://schemas.microsoft.com/office/powerpoint/2010/main" val="50449008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41248" y="603505"/>
            <a:ext cx="7264527" cy="539495"/>
          </a:xfrm>
        </p:spPr>
        <p:txBody>
          <a:bodyPr/>
          <a:lstStyle/>
          <a:p>
            <a:r>
              <a:rPr lang="en-US" dirty="0" smtClean="0"/>
              <a:t>Transaction Manager - </a:t>
            </a:r>
            <a:r>
              <a:rPr lang="en-US" sz="2400" cap="none" dirty="0" smtClean="0"/>
              <a:t>Giving History</a:t>
            </a:r>
            <a:endParaRPr lang="en-US" sz="2400" cap="none" dirty="0"/>
          </a:p>
        </p:txBody>
      </p:sp>
      <p:sp>
        <p:nvSpPr>
          <p:cNvPr id="6" name="TextBox 5"/>
          <p:cNvSpPr txBox="1"/>
          <p:nvPr/>
        </p:nvSpPr>
        <p:spPr>
          <a:xfrm>
            <a:off x="201083" y="4360334"/>
            <a:ext cx="3541183" cy="1754326"/>
          </a:xfrm>
          <a:prstGeom prst="rect">
            <a:avLst/>
          </a:prstGeom>
          <a:noFill/>
        </p:spPr>
        <p:txBody>
          <a:bodyPr wrap="square" rtlCol="0">
            <a:spAutoFit/>
          </a:bodyPr>
          <a:lstStyle/>
          <a:p>
            <a:r>
              <a:rPr lang="en-US" sz="1200" dirty="0" smtClean="0">
                <a:solidFill>
                  <a:srgbClr val="6B6F71"/>
                </a:solidFill>
              </a:rPr>
              <a:t>The </a:t>
            </a:r>
            <a:r>
              <a:rPr lang="en-US" sz="1200" b="1" dirty="0" smtClean="0">
                <a:solidFill>
                  <a:srgbClr val="6B6F71"/>
                </a:solidFill>
              </a:rPr>
              <a:t>Transaction Manager </a:t>
            </a:r>
            <a:r>
              <a:rPr lang="en-US" sz="1200" dirty="0" smtClean="0">
                <a:solidFill>
                  <a:srgbClr val="6B6F71"/>
                </a:solidFill>
              </a:rPr>
              <a:t>provides the donor with a list of their giving history. You have the option to control what information is available to them by filtering on gift types, campaigns, funds and appeals.</a:t>
            </a:r>
          </a:p>
          <a:p>
            <a:endParaRPr lang="en-US" sz="1200" dirty="0" smtClean="0">
              <a:solidFill>
                <a:srgbClr val="6B6F71"/>
              </a:solidFill>
            </a:endParaRPr>
          </a:p>
          <a:p>
            <a:r>
              <a:rPr lang="en-US" sz="1200" dirty="0" smtClean="0">
                <a:solidFill>
                  <a:srgbClr val="6B6F71"/>
                </a:solidFill>
              </a:rPr>
              <a:t>If the donor has an outstanding pledge, you can also make a donation form available to them so a payment can be made on the pledge.</a:t>
            </a:r>
          </a:p>
        </p:txBody>
      </p:sp>
      <p:pic>
        <p:nvPicPr>
          <p:cNvPr id="6146" name="Picture 2"/>
          <p:cNvPicPr>
            <a:picLocks noChangeAspect="1" noChangeArrowheads="1"/>
          </p:cNvPicPr>
          <p:nvPr/>
        </p:nvPicPr>
        <p:blipFill>
          <a:blip r:embed="rId2"/>
          <a:srcRect/>
          <a:stretch>
            <a:fillRect/>
          </a:stretch>
        </p:blipFill>
        <p:spPr bwMode="auto">
          <a:xfrm>
            <a:off x="499534" y="1143000"/>
            <a:ext cx="5600406" cy="2927310"/>
          </a:xfrm>
          <a:prstGeom prst="rect">
            <a:avLst/>
          </a:prstGeom>
          <a:noFill/>
          <a:ln w="76200">
            <a:solidFill>
              <a:srgbClr val="5BAC35"/>
            </a:solid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551" y="2797098"/>
            <a:ext cx="4861515" cy="3507394"/>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NetCommunity Plug-In</a:t>
            </a:r>
            <a:endParaRPr lang="en-US" dirty="0"/>
          </a:p>
        </p:txBody>
      </p:sp>
      <p:sp>
        <p:nvSpPr>
          <p:cNvPr id="6" name="TextBox 5"/>
          <p:cNvSpPr txBox="1"/>
          <p:nvPr/>
        </p:nvSpPr>
        <p:spPr>
          <a:xfrm>
            <a:off x="575733" y="1137922"/>
            <a:ext cx="8183133" cy="1969770"/>
          </a:xfrm>
          <a:prstGeom prst="rect">
            <a:avLst/>
          </a:prstGeom>
          <a:noFill/>
        </p:spPr>
        <p:txBody>
          <a:bodyPr wrap="square" rtlCol="0">
            <a:spAutoFit/>
          </a:bodyPr>
          <a:lstStyle/>
          <a:p>
            <a:pPr lvl="0"/>
            <a:r>
              <a:rPr lang="en-US" sz="1400" b="1" dirty="0" smtClean="0">
                <a:solidFill>
                  <a:srgbClr val="5BAC35"/>
                </a:solidFill>
              </a:rPr>
              <a:t>1. ) </a:t>
            </a:r>
            <a:r>
              <a:rPr lang="en-US" sz="1400" dirty="0" smtClean="0"/>
              <a:t>Create a batch in </a:t>
            </a:r>
            <a:r>
              <a:rPr lang="en-US" sz="1400" b="1" dirty="0" smtClean="0"/>
              <a:t>The Raiser’s Edge</a:t>
            </a:r>
            <a:r>
              <a:rPr lang="en-US" sz="1400" dirty="0" smtClean="0"/>
              <a:t> or remember the number of an existing uncommitted Batch in </a:t>
            </a:r>
            <a:r>
              <a:rPr lang="en-US" sz="1400" b="1" dirty="0" smtClean="0"/>
              <a:t>The Raiser’s Edge</a:t>
            </a:r>
            <a:r>
              <a:rPr lang="en-US" sz="1400" dirty="0" smtClean="0"/>
              <a:t> where the </a:t>
            </a:r>
            <a:r>
              <a:rPr lang="en-US" sz="1400" b="1" dirty="0" smtClean="0"/>
              <a:t>Blackbaud NetCommunity</a:t>
            </a:r>
            <a:r>
              <a:rPr lang="en-US" sz="1400" dirty="0" smtClean="0"/>
              <a:t> gifts should go. This will usually mimic the first step in offline gift processing.</a:t>
            </a:r>
          </a:p>
          <a:p>
            <a:r>
              <a:rPr lang="en-US" sz="1600" dirty="0" smtClean="0"/>
              <a:t> </a:t>
            </a:r>
          </a:p>
          <a:p>
            <a:pPr lvl="0"/>
            <a:endParaRPr lang="en-US" sz="1600" dirty="0" smtClean="0"/>
          </a:p>
          <a:p>
            <a:pPr lvl="0"/>
            <a:endParaRPr lang="en-US" sz="1600" dirty="0" smtClean="0"/>
          </a:p>
          <a:p>
            <a:pPr lvl="0"/>
            <a:endParaRPr lang="en-US" sz="1600" dirty="0" smtClean="0"/>
          </a:p>
          <a:p>
            <a:pPr lvl="0"/>
            <a:endParaRPr lang="en-US" sz="1600" dirty="0"/>
          </a:p>
        </p:txBody>
      </p:sp>
      <p:pic>
        <p:nvPicPr>
          <p:cNvPr id="5" name="Picture 4"/>
          <p:cNvPicPr/>
          <p:nvPr/>
        </p:nvPicPr>
        <p:blipFill>
          <a:blip r:embed="rId2" cstate="print"/>
          <a:srcRect/>
          <a:stretch>
            <a:fillRect/>
          </a:stretch>
        </p:blipFill>
        <p:spPr bwMode="auto">
          <a:xfrm>
            <a:off x="3467100" y="2209799"/>
            <a:ext cx="5291766" cy="3813047"/>
          </a:xfrm>
          <a:prstGeom prst="rect">
            <a:avLst/>
          </a:prstGeom>
          <a:noFill/>
          <a:ln w="76200">
            <a:solidFill>
              <a:schemeClr val="accent1"/>
            </a:solidFill>
            <a:miter lim="800000"/>
            <a:headEnd/>
            <a:tailEnd/>
          </a:ln>
        </p:spPr>
      </p:pic>
      <p:sp>
        <p:nvSpPr>
          <p:cNvPr id="7" name="TextBox 6"/>
          <p:cNvSpPr txBox="1"/>
          <p:nvPr/>
        </p:nvSpPr>
        <p:spPr>
          <a:xfrm>
            <a:off x="575733" y="2066925"/>
            <a:ext cx="2738967" cy="3662541"/>
          </a:xfrm>
          <a:prstGeom prst="rect">
            <a:avLst/>
          </a:prstGeom>
          <a:noFill/>
        </p:spPr>
        <p:txBody>
          <a:bodyPr wrap="square" rtlCol="0">
            <a:spAutoFit/>
          </a:bodyPr>
          <a:lstStyle/>
          <a:p>
            <a:r>
              <a:rPr lang="en-US" sz="1400" b="1" dirty="0" smtClean="0">
                <a:solidFill>
                  <a:srgbClr val="5BAC35"/>
                </a:solidFill>
              </a:rPr>
              <a:t>2. ) </a:t>
            </a:r>
            <a:r>
              <a:rPr lang="en-US" sz="1400" dirty="0" smtClean="0"/>
              <a:t>The required </a:t>
            </a:r>
            <a:r>
              <a:rPr lang="en-US" sz="1400" b="1" dirty="0" smtClean="0"/>
              <a:t>NetCommunity Grow</a:t>
            </a:r>
            <a:r>
              <a:rPr lang="en-US" sz="1400" dirty="0" smtClean="0"/>
              <a:t> fields link to the batch automatically. For example, the various </a:t>
            </a:r>
            <a:r>
              <a:rPr lang="en-US" sz="1400" b="1" dirty="0" smtClean="0"/>
              <a:t>NetCommunity Grow</a:t>
            </a:r>
            <a:r>
              <a:rPr lang="en-US" sz="1400" dirty="0" smtClean="0"/>
              <a:t> gift attributes will automatically add to any batch selected. </a:t>
            </a:r>
          </a:p>
          <a:p>
            <a:r>
              <a:rPr lang="en-US" sz="1400" dirty="0" smtClean="0"/>
              <a:t> </a:t>
            </a:r>
          </a:p>
          <a:p>
            <a:pPr lvl="0"/>
            <a:r>
              <a:rPr lang="en-US" sz="1400" b="1" dirty="0" smtClean="0">
                <a:solidFill>
                  <a:srgbClr val="5BAC35"/>
                </a:solidFill>
              </a:rPr>
              <a:t>3. ) </a:t>
            </a:r>
            <a:r>
              <a:rPr lang="en-US" sz="1400" dirty="0" smtClean="0"/>
              <a:t>Open the </a:t>
            </a:r>
            <a:r>
              <a:rPr lang="en-US" sz="1400" b="1" dirty="0" smtClean="0"/>
              <a:t>Blackbaud NetCommunity</a:t>
            </a:r>
            <a:r>
              <a:rPr lang="en-US" sz="1400" dirty="0" smtClean="0"/>
              <a:t> page in </a:t>
            </a:r>
            <a:r>
              <a:rPr lang="en-US" sz="1400" b="1" dirty="0" smtClean="0"/>
              <a:t>The Raiser’s Edge</a:t>
            </a:r>
            <a:r>
              <a:rPr lang="en-US" sz="1400" dirty="0" smtClean="0"/>
              <a:t>.</a:t>
            </a:r>
          </a:p>
          <a:p>
            <a:pPr lvl="0"/>
            <a:r>
              <a:rPr lang="en-US" sz="1400" dirty="0" smtClean="0"/>
              <a:t>Select Donations.</a:t>
            </a:r>
          </a:p>
          <a:p>
            <a:pPr lvl="0"/>
            <a:endParaRPr lang="en-US" sz="1600" dirty="0" smtClean="0"/>
          </a:p>
          <a:p>
            <a:pPr lvl="0"/>
            <a:endParaRPr lang="en-US" sz="1600" dirty="0" smtClean="0"/>
          </a:p>
          <a:p>
            <a:pPr lvl="0"/>
            <a:endParaRPr lang="en-US" sz="1600" dirty="0" smtClean="0"/>
          </a:p>
          <a:p>
            <a:pPr lvl="0"/>
            <a:endParaRPr lang="en-US" sz="1600" dirty="0"/>
          </a:p>
        </p:txBody>
      </p:sp>
    </p:spTree>
    <p:extLst>
      <p:ext uri="{BB962C8B-B14F-4D97-AF65-F5344CB8AC3E}">
        <p14:creationId xmlns:p14="http://schemas.microsoft.com/office/powerpoint/2010/main" val="388673354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NetCommunity Plug-In</a:t>
            </a:r>
            <a:endParaRPr lang="en-US" dirty="0"/>
          </a:p>
        </p:txBody>
      </p:sp>
      <p:sp>
        <p:nvSpPr>
          <p:cNvPr id="6" name="TextBox 5"/>
          <p:cNvSpPr txBox="1"/>
          <p:nvPr/>
        </p:nvSpPr>
        <p:spPr>
          <a:xfrm>
            <a:off x="812801" y="1137919"/>
            <a:ext cx="2825749" cy="553998"/>
          </a:xfrm>
          <a:prstGeom prst="rect">
            <a:avLst/>
          </a:prstGeom>
          <a:noFill/>
        </p:spPr>
        <p:txBody>
          <a:bodyPr wrap="square" rtlCol="0">
            <a:spAutoFit/>
          </a:bodyPr>
          <a:lstStyle/>
          <a:p>
            <a:pPr lvl="0"/>
            <a:r>
              <a:rPr lang="en-US" sz="1400" b="1" dirty="0" smtClean="0">
                <a:solidFill>
                  <a:srgbClr val="5BAC35"/>
                </a:solidFill>
              </a:rPr>
              <a:t>4. ) </a:t>
            </a:r>
            <a:r>
              <a:rPr lang="en-US" sz="1400" dirty="0" smtClean="0"/>
              <a:t>On the menu bar, select Tools&gt;Transactions Options</a:t>
            </a:r>
            <a:r>
              <a:rPr lang="en-US" sz="1600" dirty="0" smtClean="0"/>
              <a:t>.</a:t>
            </a:r>
            <a:endParaRPr lang="en-US" sz="1600" dirty="0"/>
          </a:p>
        </p:txBody>
      </p:sp>
      <p:sp>
        <p:nvSpPr>
          <p:cNvPr id="7" name="TextBox 6"/>
          <p:cNvSpPr txBox="1"/>
          <p:nvPr/>
        </p:nvSpPr>
        <p:spPr>
          <a:xfrm>
            <a:off x="5612553" y="1135141"/>
            <a:ext cx="2738967" cy="3231654"/>
          </a:xfrm>
          <a:prstGeom prst="rect">
            <a:avLst/>
          </a:prstGeom>
          <a:noFill/>
        </p:spPr>
        <p:txBody>
          <a:bodyPr wrap="square" rtlCol="0">
            <a:spAutoFit/>
          </a:bodyPr>
          <a:lstStyle/>
          <a:p>
            <a:r>
              <a:rPr lang="en-US" sz="1400" b="1" dirty="0" smtClean="0">
                <a:solidFill>
                  <a:srgbClr val="5BAC35"/>
                </a:solidFill>
              </a:rPr>
              <a:t>5. ) </a:t>
            </a:r>
            <a:r>
              <a:rPr lang="en-US" sz="1400" dirty="0" smtClean="0"/>
              <a:t>Select “Add Records to an existing batch or create a new batch with this number” and enter an existing batch number (or click the binoculars icon to search for an existing, uncommitted batch). Click OK. All transactions for this processing session will now default into this selected batch. </a:t>
            </a:r>
          </a:p>
          <a:p>
            <a:endParaRPr lang="en-US" sz="1600" dirty="0" smtClean="0"/>
          </a:p>
          <a:p>
            <a:pPr lvl="0"/>
            <a:endParaRPr lang="en-US" sz="1600" dirty="0" smtClean="0"/>
          </a:p>
          <a:p>
            <a:pPr lvl="0"/>
            <a:endParaRPr lang="en-US" sz="1600" dirty="0" smtClean="0"/>
          </a:p>
          <a:p>
            <a:pPr lvl="0"/>
            <a:endParaRPr lang="en-US" sz="1600" dirty="0"/>
          </a:p>
        </p:txBody>
      </p:sp>
      <p:pic>
        <p:nvPicPr>
          <p:cNvPr id="8" name="Picture 7"/>
          <p:cNvPicPr/>
          <p:nvPr/>
        </p:nvPicPr>
        <p:blipFill>
          <a:blip r:embed="rId2" cstate="print"/>
          <a:srcRect/>
          <a:stretch>
            <a:fillRect/>
          </a:stretch>
        </p:blipFill>
        <p:spPr bwMode="auto">
          <a:xfrm>
            <a:off x="419100" y="1825267"/>
            <a:ext cx="4572337" cy="2222857"/>
          </a:xfrm>
          <a:prstGeom prst="rect">
            <a:avLst/>
          </a:prstGeom>
          <a:noFill/>
          <a:ln w="76200">
            <a:solidFill>
              <a:schemeClr val="accent1"/>
            </a:solidFill>
            <a:miter lim="800000"/>
            <a:headEnd/>
            <a:tailEnd/>
          </a:ln>
        </p:spPr>
      </p:pic>
      <p:pic>
        <p:nvPicPr>
          <p:cNvPr id="10" name="Picture 9"/>
          <p:cNvPicPr/>
          <p:nvPr/>
        </p:nvPicPr>
        <p:blipFill>
          <a:blip r:embed="rId3" cstate="print"/>
          <a:srcRect/>
          <a:stretch>
            <a:fillRect/>
          </a:stretch>
        </p:blipFill>
        <p:spPr bwMode="auto">
          <a:xfrm>
            <a:off x="4381500" y="3500199"/>
            <a:ext cx="4419312" cy="2573733"/>
          </a:xfrm>
          <a:prstGeom prst="rect">
            <a:avLst/>
          </a:prstGeom>
          <a:noFill/>
          <a:ln w="76200">
            <a:solidFill>
              <a:schemeClr val="accent1"/>
            </a:solidFill>
            <a:miter lim="800000"/>
            <a:headEnd/>
            <a:tailEnd/>
          </a:ln>
        </p:spPr>
      </p:pic>
      <p:sp>
        <p:nvSpPr>
          <p:cNvPr id="11" name="Rectangle 10"/>
          <p:cNvSpPr/>
          <p:nvPr/>
        </p:nvSpPr>
        <p:spPr>
          <a:xfrm>
            <a:off x="419100" y="4171950"/>
            <a:ext cx="3810000" cy="2554545"/>
          </a:xfrm>
          <a:prstGeom prst="rect">
            <a:avLst/>
          </a:prstGeom>
        </p:spPr>
        <p:txBody>
          <a:bodyPr wrap="square">
            <a:spAutoFit/>
          </a:bodyPr>
          <a:lstStyle/>
          <a:p>
            <a:r>
              <a:rPr lang="en-US" sz="1000" b="1" i="1" dirty="0" smtClean="0">
                <a:solidFill>
                  <a:srgbClr val="5BAC35"/>
                </a:solidFill>
              </a:rPr>
              <a:t>Note - </a:t>
            </a:r>
            <a:r>
              <a:rPr lang="en-US" sz="1000" i="1" dirty="0" smtClean="0"/>
              <a:t>If you exit the Transaction interface at any time and return to process transactions, you will need to select the Batch again (steps 4 and 5).</a:t>
            </a:r>
          </a:p>
          <a:p>
            <a:endParaRPr lang="en-US" sz="1000" i="1" dirty="0" smtClean="0"/>
          </a:p>
          <a:p>
            <a:r>
              <a:rPr lang="en-US" sz="1000" b="1" i="1" dirty="0" smtClean="0">
                <a:solidFill>
                  <a:srgbClr val="5BAC35"/>
                </a:solidFill>
              </a:rPr>
              <a:t>Note - </a:t>
            </a:r>
            <a:r>
              <a:rPr lang="en-US" sz="1000" i="1" dirty="0" smtClean="0"/>
              <a:t>Choosing the other two options is not recommended. While they both are able to create a Batch automatically, they both require that you go through the steps 4 and 5 after processing the first transaction or you will keep creating new batches, each with one gift in them. In other words, the new Batch that is automatically created will not become the default Batch for the second and subsequent transactions. Choosing “Add records to an Existing Batch…” limits the risk and simplifies the process. </a:t>
            </a:r>
          </a:p>
          <a:p>
            <a:endParaRPr lang="en-US" sz="1000" i="1" dirty="0" smtClean="0"/>
          </a:p>
          <a:p>
            <a:endParaRPr lang="en-US" sz="1000" i="1" dirty="0" smtClean="0"/>
          </a:p>
          <a:p>
            <a:endParaRPr lang="en-US" sz="1000" i="1"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NetCommunity Plug-In</a:t>
            </a:r>
            <a:endParaRPr lang="en-US" dirty="0"/>
          </a:p>
        </p:txBody>
      </p:sp>
      <p:sp>
        <p:nvSpPr>
          <p:cNvPr id="6" name="TextBox 5"/>
          <p:cNvSpPr txBox="1"/>
          <p:nvPr/>
        </p:nvSpPr>
        <p:spPr>
          <a:xfrm>
            <a:off x="575733" y="1137921"/>
            <a:ext cx="8331199" cy="830997"/>
          </a:xfrm>
          <a:prstGeom prst="rect">
            <a:avLst/>
          </a:prstGeom>
          <a:noFill/>
        </p:spPr>
        <p:txBody>
          <a:bodyPr wrap="square" rtlCol="0">
            <a:spAutoFit/>
          </a:bodyPr>
          <a:lstStyle/>
          <a:p>
            <a:pPr lvl="0"/>
            <a:endParaRPr lang="en-US" sz="1600" dirty="0" smtClean="0"/>
          </a:p>
          <a:p>
            <a:pPr lvl="0"/>
            <a:endParaRPr lang="en-US" sz="1600" dirty="0" smtClean="0"/>
          </a:p>
          <a:p>
            <a:pPr lvl="0"/>
            <a:endParaRPr lang="en-US" sz="1600" dirty="0"/>
          </a:p>
        </p:txBody>
      </p:sp>
      <p:sp>
        <p:nvSpPr>
          <p:cNvPr id="7" name="TextBox 6"/>
          <p:cNvSpPr txBox="1"/>
          <p:nvPr/>
        </p:nvSpPr>
        <p:spPr>
          <a:xfrm>
            <a:off x="323850" y="1762125"/>
            <a:ext cx="2676525" cy="5170646"/>
          </a:xfrm>
          <a:prstGeom prst="rect">
            <a:avLst/>
          </a:prstGeom>
          <a:noFill/>
        </p:spPr>
        <p:txBody>
          <a:bodyPr wrap="square" rtlCol="0">
            <a:spAutoFit/>
          </a:bodyPr>
          <a:lstStyle/>
          <a:p>
            <a:r>
              <a:rPr lang="en-US" sz="1000" b="1" i="1" dirty="0" smtClean="0">
                <a:solidFill>
                  <a:srgbClr val="5BAC35"/>
                </a:solidFill>
              </a:rPr>
              <a:t>Note - </a:t>
            </a:r>
            <a:r>
              <a:rPr lang="en-US" sz="1000" i="1" dirty="0" smtClean="0"/>
              <a:t>The checkboxes are only used for identifying transactions to be bulk processed or exported, so they are not used in standard processing.</a:t>
            </a:r>
          </a:p>
          <a:p>
            <a:endParaRPr lang="en-US" sz="1000" i="1" dirty="0" smtClean="0"/>
          </a:p>
          <a:p>
            <a:r>
              <a:rPr lang="en-US" sz="1000" b="1" i="1" dirty="0" smtClean="0">
                <a:solidFill>
                  <a:srgbClr val="5BAC35"/>
                </a:solidFill>
              </a:rPr>
              <a:t>Note 1 - </a:t>
            </a:r>
            <a:r>
              <a:rPr lang="en-US" sz="1000" i="1" dirty="0" smtClean="0"/>
              <a:t>The Batch number appears at the bottom-left of the window. This indicates where processed gifts will currently go.</a:t>
            </a:r>
          </a:p>
          <a:p>
            <a:endParaRPr lang="en-US" sz="1000" i="1" dirty="0" smtClean="0"/>
          </a:p>
          <a:p>
            <a:r>
              <a:rPr lang="en-US" sz="1000" b="1" i="1" dirty="0" smtClean="0">
                <a:solidFill>
                  <a:srgbClr val="5BAC35"/>
                </a:solidFill>
              </a:rPr>
              <a:t>Note 2 - </a:t>
            </a:r>
            <a:r>
              <a:rPr lang="en-US" sz="1000" i="1" dirty="0" smtClean="0"/>
              <a:t>The Linked Constituent information displays if either the constituent is auto-matched or if the constituent was logged into </a:t>
            </a:r>
            <a:r>
              <a:rPr lang="en-US" sz="1000" b="1" i="1" dirty="0" smtClean="0"/>
              <a:t>Blackbaud NetCommunity</a:t>
            </a:r>
            <a:r>
              <a:rPr lang="en-US" sz="1000" i="1" dirty="0" smtClean="0"/>
              <a:t> when they made the transaction. Auto-matching criteria can be found under Tools&gt;Global Options.</a:t>
            </a:r>
          </a:p>
          <a:p>
            <a:endParaRPr lang="en-US" sz="1000" i="1" dirty="0" smtClean="0"/>
          </a:p>
          <a:p>
            <a:r>
              <a:rPr lang="en-US" sz="1000" b="1" i="1" dirty="0" smtClean="0">
                <a:solidFill>
                  <a:srgbClr val="5BAC35"/>
                </a:solidFill>
              </a:rPr>
              <a:t>Note 3 - </a:t>
            </a:r>
            <a:r>
              <a:rPr lang="en-US" sz="1000" i="1" dirty="0" smtClean="0"/>
              <a:t>You have the ability to assign a default on a constituent code on the donation form (and event and membership forms). Keep in mind that it applies the code to both new </a:t>
            </a:r>
            <a:r>
              <a:rPr lang="en-US" sz="1000" i="1" u="sng" dirty="0" smtClean="0"/>
              <a:t>and</a:t>
            </a:r>
            <a:r>
              <a:rPr lang="en-US" sz="1000" i="1" dirty="0" smtClean="0"/>
              <a:t> existing Constituent records, so its use is somewhat limited considering standard use of </a:t>
            </a:r>
            <a:r>
              <a:rPr lang="en-US" sz="1000" b="1" i="1" dirty="0" smtClean="0"/>
              <a:t>The Raiser’s Edge</a:t>
            </a:r>
            <a:r>
              <a:rPr lang="en-US" sz="1000" i="1" dirty="0" smtClean="0"/>
              <a:t> constituent codes. </a:t>
            </a:r>
          </a:p>
          <a:p>
            <a:endParaRPr lang="en-US" sz="1000" i="1" dirty="0" smtClean="0"/>
          </a:p>
          <a:p>
            <a:r>
              <a:rPr lang="en-US" sz="1000" b="1" i="1" dirty="0" smtClean="0">
                <a:solidFill>
                  <a:srgbClr val="5BAC35"/>
                </a:solidFill>
              </a:rPr>
              <a:t>Note 4 - </a:t>
            </a:r>
            <a:r>
              <a:rPr lang="en-US" sz="1000" i="1" dirty="0" smtClean="0"/>
              <a:t>The Fund will auto-link based on the designation chosen by the donor or the default for the donation form.</a:t>
            </a:r>
          </a:p>
          <a:p>
            <a:endParaRPr lang="en-US" sz="1000" b="1" i="1" dirty="0" smtClean="0">
              <a:solidFill>
                <a:srgbClr val="5BAC35"/>
              </a:solidFill>
            </a:endParaRPr>
          </a:p>
          <a:p>
            <a:endParaRPr lang="en-US" sz="1000" dirty="0" smtClean="0"/>
          </a:p>
          <a:p>
            <a:pPr lvl="0"/>
            <a:endParaRPr lang="en-US" sz="1000" dirty="0" smtClean="0"/>
          </a:p>
          <a:p>
            <a:pPr lvl="0"/>
            <a:endParaRPr lang="en-US" sz="1000" dirty="0" smtClean="0"/>
          </a:p>
          <a:p>
            <a:pPr lvl="0"/>
            <a:endParaRPr lang="en-US" sz="1000" dirty="0"/>
          </a:p>
        </p:txBody>
      </p:sp>
      <p:pic>
        <p:nvPicPr>
          <p:cNvPr id="9" name="Picture 8"/>
          <p:cNvPicPr/>
          <p:nvPr/>
        </p:nvPicPr>
        <p:blipFill>
          <a:blip r:embed="rId2" cstate="print"/>
          <a:srcRect/>
          <a:stretch>
            <a:fillRect/>
          </a:stretch>
        </p:blipFill>
        <p:spPr bwMode="auto">
          <a:xfrm>
            <a:off x="3181349" y="2111793"/>
            <a:ext cx="5487851" cy="3833183"/>
          </a:xfrm>
          <a:prstGeom prst="rect">
            <a:avLst/>
          </a:prstGeom>
          <a:noFill/>
          <a:ln w="76200">
            <a:solidFill>
              <a:schemeClr val="accent1"/>
            </a:solidFill>
            <a:miter lim="800000"/>
            <a:headEnd/>
            <a:tailEnd/>
          </a:ln>
        </p:spPr>
      </p:pic>
      <p:sp>
        <p:nvSpPr>
          <p:cNvPr id="10" name="Rectangle 9"/>
          <p:cNvSpPr/>
          <p:nvPr/>
        </p:nvSpPr>
        <p:spPr>
          <a:xfrm>
            <a:off x="575733" y="1137920"/>
            <a:ext cx="8093467" cy="738664"/>
          </a:xfrm>
          <a:prstGeom prst="rect">
            <a:avLst/>
          </a:prstGeom>
        </p:spPr>
        <p:txBody>
          <a:bodyPr wrap="square">
            <a:spAutoFit/>
          </a:bodyPr>
          <a:lstStyle/>
          <a:p>
            <a:r>
              <a:rPr lang="en-US" sz="1400" b="1" dirty="0" smtClean="0">
                <a:solidFill>
                  <a:srgbClr val="5BAC35"/>
                </a:solidFill>
              </a:rPr>
              <a:t>6.) </a:t>
            </a:r>
            <a:r>
              <a:rPr lang="en-US" sz="1400" dirty="0" smtClean="0"/>
              <a:t>Select a specific donation transaction by clicking on it. Press F7 to search for the constituent in </a:t>
            </a:r>
            <a:r>
              <a:rPr lang="en-US" sz="1400" b="1" dirty="0" smtClean="0"/>
              <a:t>The Raiser’s Edge</a:t>
            </a:r>
            <a:r>
              <a:rPr lang="en-US" sz="1400" dirty="0" smtClean="0"/>
              <a:t>. Match the donation to a new or existing constituent record. </a:t>
            </a:r>
          </a:p>
          <a:p>
            <a:endParaRPr lang="en-US" sz="14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NetCommunity Plug-In</a:t>
            </a:r>
            <a:endParaRPr lang="en-US" dirty="0"/>
          </a:p>
        </p:txBody>
      </p:sp>
      <p:sp>
        <p:nvSpPr>
          <p:cNvPr id="6" name="TextBox 5"/>
          <p:cNvSpPr txBox="1"/>
          <p:nvPr/>
        </p:nvSpPr>
        <p:spPr>
          <a:xfrm>
            <a:off x="575733" y="1137921"/>
            <a:ext cx="8331199" cy="830997"/>
          </a:xfrm>
          <a:prstGeom prst="rect">
            <a:avLst/>
          </a:prstGeom>
          <a:noFill/>
        </p:spPr>
        <p:txBody>
          <a:bodyPr wrap="square" rtlCol="0">
            <a:spAutoFit/>
          </a:bodyPr>
          <a:lstStyle/>
          <a:p>
            <a:pPr lvl="0"/>
            <a:endParaRPr lang="en-US" sz="1600" dirty="0" smtClean="0"/>
          </a:p>
          <a:p>
            <a:pPr lvl="0"/>
            <a:endParaRPr lang="en-US" sz="1600" dirty="0" smtClean="0"/>
          </a:p>
          <a:p>
            <a:pPr lvl="0"/>
            <a:endParaRPr lang="en-US" sz="1600" dirty="0"/>
          </a:p>
        </p:txBody>
      </p:sp>
      <p:sp>
        <p:nvSpPr>
          <p:cNvPr id="10" name="Rectangle 9"/>
          <p:cNvSpPr/>
          <p:nvPr/>
        </p:nvSpPr>
        <p:spPr>
          <a:xfrm>
            <a:off x="841248" y="1517779"/>
            <a:ext cx="2377017" cy="4616648"/>
          </a:xfrm>
          <a:prstGeom prst="rect">
            <a:avLst/>
          </a:prstGeom>
        </p:spPr>
        <p:txBody>
          <a:bodyPr wrap="square">
            <a:spAutoFit/>
          </a:bodyPr>
          <a:lstStyle/>
          <a:p>
            <a:r>
              <a:rPr lang="en-US" sz="1400" b="1" dirty="0" smtClean="0">
                <a:solidFill>
                  <a:srgbClr val="5BAC35"/>
                </a:solidFill>
              </a:rPr>
              <a:t>7. )  </a:t>
            </a:r>
            <a:r>
              <a:rPr lang="en-US" sz="1400" dirty="0" smtClean="0"/>
              <a:t>Update the constituent’s information as needed and click </a:t>
            </a:r>
            <a:r>
              <a:rPr lang="en-US" sz="1400" b="1" dirty="0" smtClean="0"/>
              <a:t>Save and Close</a:t>
            </a:r>
            <a:r>
              <a:rPr lang="en-US" sz="1400" dirty="0" smtClean="0"/>
              <a:t>.</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b="1" dirty="0" smtClean="0">
                <a:solidFill>
                  <a:srgbClr val="5BAC35"/>
                </a:solidFill>
              </a:rPr>
              <a:t>8.)   </a:t>
            </a:r>
            <a:r>
              <a:rPr lang="en-US" sz="1400" dirty="0" smtClean="0"/>
              <a:t>If you chose not to process information in specific fields as shown in step 7, then select “Yes” when prompted to reject any remaining updates.</a:t>
            </a:r>
          </a:p>
          <a:p>
            <a:r>
              <a:rPr lang="en-US" sz="1400" dirty="0" smtClean="0"/>
              <a:t> </a:t>
            </a:r>
          </a:p>
          <a:p>
            <a:endParaRPr lang="en-US" sz="1400" dirty="0" smtClean="0"/>
          </a:p>
          <a:p>
            <a:endParaRPr lang="en-US" sz="1400" dirty="0"/>
          </a:p>
        </p:txBody>
      </p:sp>
      <p:pic>
        <p:nvPicPr>
          <p:cNvPr id="8" name="Picture 7"/>
          <p:cNvPicPr/>
          <p:nvPr/>
        </p:nvPicPr>
        <p:blipFill>
          <a:blip r:embed="rId2" cstate="print"/>
          <a:srcRect/>
          <a:stretch>
            <a:fillRect/>
          </a:stretch>
        </p:blipFill>
        <p:spPr bwMode="auto">
          <a:xfrm>
            <a:off x="3457574" y="1442720"/>
            <a:ext cx="5211625" cy="2005330"/>
          </a:xfrm>
          <a:prstGeom prst="rect">
            <a:avLst/>
          </a:prstGeom>
          <a:noFill/>
          <a:ln w="76200">
            <a:solidFill>
              <a:schemeClr val="accent1"/>
            </a:solidFill>
          </a:ln>
        </p:spPr>
      </p:pic>
      <p:pic>
        <p:nvPicPr>
          <p:cNvPr id="11" name="Picture 10"/>
          <p:cNvPicPr/>
          <p:nvPr/>
        </p:nvPicPr>
        <p:blipFill>
          <a:blip r:embed="rId3" cstate="print"/>
          <a:srcRect/>
          <a:stretch>
            <a:fillRect/>
          </a:stretch>
        </p:blipFill>
        <p:spPr bwMode="auto">
          <a:xfrm>
            <a:off x="3457575" y="3933825"/>
            <a:ext cx="5211624" cy="2200602"/>
          </a:xfrm>
          <a:prstGeom prst="rect">
            <a:avLst/>
          </a:prstGeom>
          <a:noFill/>
          <a:ln w="76200">
            <a:solidFill>
              <a:schemeClr val="accent1"/>
            </a:solid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NetCommunity Plug-In</a:t>
            </a:r>
            <a:endParaRPr lang="en-US" dirty="0"/>
          </a:p>
        </p:txBody>
      </p:sp>
      <p:sp>
        <p:nvSpPr>
          <p:cNvPr id="6" name="TextBox 5"/>
          <p:cNvSpPr txBox="1"/>
          <p:nvPr/>
        </p:nvSpPr>
        <p:spPr>
          <a:xfrm>
            <a:off x="575733" y="1137921"/>
            <a:ext cx="8331199" cy="830997"/>
          </a:xfrm>
          <a:prstGeom prst="rect">
            <a:avLst/>
          </a:prstGeom>
          <a:noFill/>
        </p:spPr>
        <p:txBody>
          <a:bodyPr wrap="square" rtlCol="0">
            <a:spAutoFit/>
          </a:bodyPr>
          <a:lstStyle/>
          <a:p>
            <a:pPr lvl="0"/>
            <a:endParaRPr lang="en-US" sz="1600" dirty="0" smtClean="0"/>
          </a:p>
          <a:p>
            <a:pPr lvl="0"/>
            <a:endParaRPr lang="en-US" sz="1600" dirty="0" smtClean="0"/>
          </a:p>
          <a:p>
            <a:pPr lvl="0"/>
            <a:endParaRPr lang="en-US" sz="1600" dirty="0"/>
          </a:p>
        </p:txBody>
      </p:sp>
      <p:sp>
        <p:nvSpPr>
          <p:cNvPr id="10" name="Rectangle 9"/>
          <p:cNvSpPr/>
          <p:nvPr/>
        </p:nvSpPr>
        <p:spPr>
          <a:xfrm>
            <a:off x="432858" y="1264118"/>
            <a:ext cx="2902077" cy="954107"/>
          </a:xfrm>
          <a:prstGeom prst="rect">
            <a:avLst/>
          </a:prstGeom>
        </p:spPr>
        <p:txBody>
          <a:bodyPr wrap="square">
            <a:spAutoFit/>
          </a:bodyPr>
          <a:lstStyle/>
          <a:p>
            <a:r>
              <a:rPr lang="en-US" sz="1400" b="1" dirty="0" smtClean="0">
                <a:solidFill>
                  <a:srgbClr val="5BAC35"/>
                </a:solidFill>
              </a:rPr>
              <a:t>9.) </a:t>
            </a:r>
            <a:r>
              <a:rPr lang="en-US" sz="1400" dirty="0" smtClean="0"/>
              <a:t>Select “Process Transaction” to add this donation to the Batch.</a:t>
            </a:r>
          </a:p>
          <a:p>
            <a:endParaRPr lang="en-US" sz="1400" dirty="0" smtClean="0"/>
          </a:p>
          <a:p>
            <a:endParaRPr lang="en-US" sz="1400" dirty="0"/>
          </a:p>
        </p:txBody>
      </p:sp>
      <p:pic>
        <p:nvPicPr>
          <p:cNvPr id="7" name="Picture 6"/>
          <p:cNvPicPr/>
          <p:nvPr/>
        </p:nvPicPr>
        <p:blipFill>
          <a:blip r:embed="rId2" cstate="print"/>
          <a:srcRect/>
          <a:stretch>
            <a:fillRect/>
          </a:stretch>
        </p:blipFill>
        <p:spPr bwMode="auto">
          <a:xfrm>
            <a:off x="4247094" y="1137921"/>
            <a:ext cx="3744382" cy="2336016"/>
          </a:xfrm>
          <a:prstGeom prst="rect">
            <a:avLst/>
          </a:prstGeom>
          <a:noFill/>
          <a:ln w="76200">
            <a:solidFill>
              <a:schemeClr val="accent1"/>
            </a:solidFill>
          </a:ln>
        </p:spPr>
      </p:pic>
      <p:sp>
        <p:nvSpPr>
          <p:cNvPr id="9" name="Rectangle 8"/>
          <p:cNvSpPr/>
          <p:nvPr/>
        </p:nvSpPr>
        <p:spPr>
          <a:xfrm>
            <a:off x="321606" y="1968918"/>
            <a:ext cx="3716994" cy="1169551"/>
          </a:xfrm>
          <a:prstGeom prst="rect">
            <a:avLst/>
          </a:prstGeom>
        </p:spPr>
        <p:txBody>
          <a:bodyPr wrap="square">
            <a:spAutoFit/>
          </a:bodyPr>
          <a:lstStyle/>
          <a:p>
            <a:r>
              <a:rPr lang="en-US" sz="1000" b="1" i="1" dirty="0" smtClean="0">
                <a:solidFill>
                  <a:srgbClr val="5BAC35"/>
                </a:solidFill>
              </a:rPr>
              <a:t>Note - </a:t>
            </a:r>
            <a:r>
              <a:rPr lang="en-US" sz="1000" i="1" dirty="0" smtClean="0"/>
              <a:t>Users will be prompted to match any outstanding transaction information such as:  Tribute, if it is Tribute Gift</a:t>
            </a:r>
            <a:br>
              <a:rPr lang="en-US" sz="1000" i="1" dirty="0" smtClean="0"/>
            </a:br>
            <a:r>
              <a:rPr lang="en-US" sz="1000" i="1" dirty="0" smtClean="0"/>
              <a:t>Fund, if the online form allows the donor to type in a designation Organization, if the giving on behalf of a company option is offered on the form and selected by the donor Matching Gift, if the option is offered on the form and selected by the donor.</a:t>
            </a:r>
            <a:endParaRPr lang="en-US" sz="1000" i="1" dirty="0"/>
          </a:p>
        </p:txBody>
      </p:sp>
      <p:pic>
        <p:nvPicPr>
          <p:cNvPr id="1026" name="Picture 24"/>
          <p:cNvPicPr>
            <a:picLocks noChangeAspect="1" noChangeArrowheads="1"/>
          </p:cNvPicPr>
          <p:nvPr/>
        </p:nvPicPr>
        <p:blipFill>
          <a:blip r:embed="rId3"/>
          <a:srcRect/>
          <a:stretch>
            <a:fillRect/>
          </a:stretch>
        </p:blipFill>
        <p:spPr bwMode="auto">
          <a:xfrm>
            <a:off x="4247094" y="3849951"/>
            <a:ext cx="2562225" cy="945583"/>
          </a:xfrm>
          <a:prstGeom prst="rect">
            <a:avLst/>
          </a:prstGeom>
          <a:noFill/>
          <a:ln w="76200">
            <a:solidFill>
              <a:schemeClr val="accent1"/>
            </a:solidFill>
          </a:ln>
        </p:spPr>
      </p:pic>
      <p:pic>
        <p:nvPicPr>
          <p:cNvPr id="1025" name="Picture 48"/>
          <p:cNvPicPr>
            <a:picLocks noChangeAspect="1" noChangeArrowheads="1"/>
          </p:cNvPicPr>
          <p:nvPr/>
        </p:nvPicPr>
        <p:blipFill>
          <a:blip r:embed="rId4"/>
          <a:srcRect/>
          <a:stretch>
            <a:fillRect/>
          </a:stretch>
        </p:blipFill>
        <p:spPr bwMode="auto">
          <a:xfrm>
            <a:off x="3709457" y="5160040"/>
            <a:ext cx="3448050" cy="1027410"/>
          </a:xfrm>
          <a:prstGeom prst="rect">
            <a:avLst/>
          </a:prstGeom>
          <a:noFill/>
          <a:ln w="76200">
            <a:solidFill>
              <a:schemeClr val="accent1"/>
            </a:solidFill>
          </a:ln>
        </p:spPr>
      </p:pic>
      <p:sp>
        <p:nvSpPr>
          <p:cNvPr id="1029" name="Rectangle 5"/>
          <p:cNvSpPr>
            <a:spLocks noChangeArrowheads="1"/>
          </p:cNvSpPr>
          <p:nvPr/>
        </p:nvSpPr>
        <p:spPr bwMode="auto">
          <a:xfrm>
            <a:off x="432858" y="5516494"/>
            <a:ext cx="327659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400" b="1" i="0" u="none" strike="noStrike" cap="none" normalizeH="0" baseline="0" dirty="0" smtClean="0">
                <a:ln>
                  <a:noFill/>
                </a:ln>
                <a:solidFill>
                  <a:srgbClr val="5BAC35"/>
                </a:solidFill>
                <a:effectLst/>
                <a:latin typeface="Arial" pitchFamily="34" charset="0"/>
                <a:ea typeface="Times New Roman" pitchFamily="18" charset="0"/>
                <a:cs typeface="Arial" pitchFamily="34" charset="0"/>
              </a:rPr>
              <a:t>11.)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Repeat steps 6-10 until all transactions have been processed.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432858" y="3362325"/>
            <a:ext cx="3462867" cy="1815882"/>
          </a:xfrm>
          <a:prstGeom prst="rect">
            <a:avLst/>
          </a:prstGeom>
        </p:spPr>
        <p:txBody>
          <a:bodyPr wrap="square">
            <a:spAutoFit/>
          </a:bodyPr>
          <a:lstStyle/>
          <a:p>
            <a:r>
              <a:rPr lang="en-US" sz="1400" b="1" dirty="0" smtClean="0">
                <a:solidFill>
                  <a:srgbClr val="5BAC35"/>
                </a:solidFill>
              </a:rPr>
              <a:t>10.)  </a:t>
            </a:r>
            <a:r>
              <a:rPr lang="en-US" sz="1400" dirty="0" smtClean="0"/>
              <a:t>Upon completion, the spinning globe appears with the message that a new Batch is being created, even when the transaction is being placed in an existing Batch. Ignore the message and know that a new Batch is not being created for each transaction, assuming you have followed these instructions.</a:t>
            </a:r>
            <a:endParaRPr lang="en-US" sz="1400" dirty="0"/>
          </a:p>
        </p:txBody>
      </p:sp>
      <p:sp>
        <p:nvSpPr>
          <p:cNvPr id="15" name="Rectangle 14"/>
          <p:cNvSpPr/>
          <p:nvPr/>
        </p:nvSpPr>
        <p:spPr>
          <a:xfrm>
            <a:off x="7496175" y="4208443"/>
            <a:ext cx="1466850" cy="2092881"/>
          </a:xfrm>
          <a:prstGeom prst="rect">
            <a:avLst/>
          </a:prstGeom>
        </p:spPr>
        <p:txBody>
          <a:bodyPr wrap="square">
            <a:spAutoFit/>
          </a:bodyPr>
          <a:lstStyle/>
          <a:p>
            <a:r>
              <a:rPr lang="en-US" sz="1000" i="1" dirty="0" smtClean="0"/>
              <a:t>The last message appears stating that the Batch was created (even if the processed transaction was placed into an existing Batch). It also offers to open the Batch. Select “No,” unless you have completed the transactions or want to check the Batch for some reason.</a:t>
            </a:r>
            <a:endParaRPr lang="en-US" sz="1000" i="1"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41248" y="603505"/>
            <a:ext cx="7264527" cy="539495"/>
          </a:xfrm>
        </p:spPr>
        <p:txBody>
          <a:bodyPr/>
          <a:lstStyle/>
          <a:p>
            <a:r>
              <a:rPr lang="en-US" dirty="0" smtClean="0"/>
              <a:t>Appendix – NetCommunity tab in re</a:t>
            </a:r>
            <a:endParaRPr lang="en-US" sz="2400" cap="none" dirty="0"/>
          </a:p>
        </p:txBody>
      </p:sp>
      <p:pic>
        <p:nvPicPr>
          <p:cNvPr id="59396" name="Picture 4"/>
          <p:cNvPicPr>
            <a:picLocks noChangeAspect="1" noChangeArrowheads="1"/>
          </p:cNvPicPr>
          <p:nvPr/>
        </p:nvPicPr>
        <p:blipFill>
          <a:blip r:embed="rId2"/>
          <a:srcRect/>
          <a:stretch>
            <a:fillRect/>
          </a:stretch>
        </p:blipFill>
        <p:spPr bwMode="auto">
          <a:xfrm>
            <a:off x="2228850" y="1381892"/>
            <a:ext cx="6437210" cy="4571234"/>
          </a:xfrm>
          <a:prstGeom prst="rect">
            <a:avLst/>
          </a:prstGeom>
          <a:noFill/>
          <a:ln w="76200">
            <a:solidFill>
              <a:schemeClr val="accent1"/>
            </a:solidFill>
            <a:miter lim="800000"/>
            <a:headEnd/>
            <a:tailEnd/>
          </a:ln>
        </p:spPr>
      </p:pic>
      <p:sp>
        <p:nvSpPr>
          <p:cNvPr id="7" name="TextBox 6"/>
          <p:cNvSpPr txBox="1"/>
          <p:nvPr/>
        </p:nvSpPr>
        <p:spPr>
          <a:xfrm>
            <a:off x="390525" y="1381891"/>
            <a:ext cx="1638301" cy="2554545"/>
          </a:xfrm>
          <a:prstGeom prst="rect">
            <a:avLst/>
          </a:prstGeom>
          <a:noFill/>
        </p:spPr>
        <p:txBody>
          <a:bodyPr wrap="square" rtlCol="0">
            <a:spAutoFit/>
          </a:bodyPr>
          <a:lstStyle/>
          <a:p>
            <a:r>
              <a:rPr lang="en-US" sz="1600" dirty="0" smtClean="0">
                <a:solidFill>
                  <a:srgbClr val="6B6F71"/>
                </a:solidFill>
              </a:rPr>
              <a:t>Constituents with records linked to BBNC will have a NetCommunity tab with a red check. It is in the top row of tabs on the right end.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Navigating in netCommunity</a:t>
            </a:r>
            <a:endParaRPr lang="en-US" dirty="0"/>
          </a:p>
        </p:txBody>
      </p:sp>
      <p:pic>
        <p:nvPicPr>
          <p:cNvPr id="65538" name="Picture 2"/>
          <p:cNvPicPr>
            <a:picLocks noChangeAspect="1" noChangeArrowheads="1"/>
          </p:cNvPicPr>
          <p:nvPr/>
        </p:nvPicPr>
        <p:blipFill>
          <a:blip r:embed="rId3"/>
          <a:srcRect/>
          <a:stretch>
            <a:fillRect/>
          </a:stretch>
        </p:blipFill>
        <p:spPr bwMode="auto">
          <a:xfrm>
            <a:off x="584871" y="2488018"/>
            <a:ext cx="8023025" cy="3473171"/>
          </a:xfrm>
          <a:prstGeom prst="rect">
            <a:avLst/>
          </a:prstGeom>
          <a:noFill/>
          <a:ln w="76200">
            <a:solidFill>
              <a:schemeClr val="accent1"/>
            </a:solidFill>
            <a:round/>
            <a:headEnd/>
            <a:tailEnd/>
          </a:ln>
        </p:spPr>
      </p:pic>
      <p:sp>
        <p:nvSpPr>
          <p:cNvPr id="5" name="Content Placeholder 2"/>
          <p:cNvSpPr txBox="1">
            <a:spLocks/>
          </p:cNvSpPr>
          <p:nvPr/>
        </p:nvSpPr>
        <p:spPr>
          <a:xfrm>
            <a:off x="841248" y="1286932"/>
            <a:ext cx="7510272" cy="925689"/>
          </a:xfrm>
          <a:prstGeom prst="rect">
            <a:avLst/>
          </a:prstGeom>
        </p:spPr>
        <p:txBody>
          <a:bodyPr vert="horz" lIns="91440" tIns="45720" rIns="91440" bIns="45720" rtlCol="0" anchor="t" anchorCtr="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tab pos="914400" algn="l"/>
              </a:tabLst>
              <a:defRPr/>
            </a:pPr>
            <a:r>
              <a:rPr kumimoji="0" lang="en-US" sz="1600" b="0" i="0" u="none" strike="noStrike" kern="1200" cap="none" spc="0" normalizeH="0" baseline="0" noProof="0" dirty="0" smtClean="0">
                <a:ln>
                  <a:noFill/>
                </a:ln>
                <a:solidFill>
                  <a:srgbClr val="6B6F71"/>
                </a:solidFill>
                <a:effectLst/>
                <a:uLnTx/>
                <a:uFillTx/>
                <a:latin typeface="Arial"/>
                <a:ea typeface="+mn-ea"/>
                <a:cs typeface="Arial"/>
              </a:rPr>
              <a:t>Logins with proper permissions can access the Administrative navigation bar.</a:t>
            </a:r>
            <a:r>
              <a:rPr kumimoji="0" lang="en-US" sz="1600" b="0" i="0" u="none" strike="noStrike" kern="1200" cap="none" spc="0" normalizeH="0" noProof="0" dirty="0" smtClean="0">
                <a:ln>
                  <a:noFill/>
                </a:ln>
                <a:solidFill>
                  <a:srgbClr val="6B6F71"/>
                </a:solidFill>
                <a:effectLst/>
                <a:uLnTx/>
                <a:uFillTx/>
                <a:latin typeface="Arial"/>
                <a:ea typeface="+mn-ea"/>
                <a:cs typeface="Arial"/>
              </a:rPr>
              <a:t> These menus will allow users to add, modify and delete in NetCommunity as well as manage system settings and users. </a:t>
            </a:r>
            <a:endParaRPr kumimoji="0" lang="en-US" sz="1600" b="0" i="0" u="none" strike="noStrike" kern="1200" cap="none" spc="0" normalizeH="0" baseline="0" noProof="0" dirty="0">
              <a:ln>
                <a:noFill/>
              </a:ln>
              <a:solidFill>
                <a:srgbClr val="6B6F71"/>
              </a:solidFill>
              <a:effectLst/>
              <a:uLnTx/>
              <a:uFillTx/>
              <a:latin typeface="Arial"/>
              <a:ea typeface="+mn-ea"/>
              <a:cs typeface="Arial"/>
            </a:endParaRPr>
          </a:p>
        </p:txBody>
      </p:sp>
    </p:spTree>
    <p:extLst>
      <p:ext uri="{BB962C8B-B14F-4D97-AF65-F5344CB8AC3E}">
        <p14:creationId xmlns:p14="http://schemas.microsoft.com/office/powerpoint/2010/main" val="406732854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41248" y="603505"/>
            <a:ext cx="7264527" cy="539495"/>
          </a:xfrm>
        </p:spPr>
        <p:txBody>
          <a:bodyPr/>
          <a:lstStyle/>
          <a:p>
            <a:r>
              <a:rPr lang="en-US" dirty="0" smtClean="0"/>
              <a:t>Appendix – General Category</a:t>
            </a:r>
            <a:endParaRPr lang="en-US" sz="2400" cap="none" dirty="0"/>
          </a:p>
        </p:txBody>
      </p:sp>
      <p:pic>
        <p:nvPicPr>
          <p:cNvPr id="60420" name="Picture 4"/>
          <p:cNvPicPr>
            <a:picLocks noChangeAspect="1" noChangeArrowheads="1"/>
          </p:cNvPicPr>
          <p:nvPr/>
        </p:nvPicPr>
        <p:blipFill>
          <a:blip r:embed="rId2"/>
          <a:srcRect/>
          <a:stretch>
            <a:fillRect/>
          </a:stretch>
        </p:blipFill>
        <p:spPr bwMode="auto">
          <a:xfrm>
            <a:off x="2171701" y="2457450"/>
            <a:ext cx="6343649" cy="3549737"/>
          </a:xfrm>
          <a:prstGeom prst="rect">
            <a:avLst/>
          </a:prstGeom>
          <a:noFill/>
          <a:ln w="76200">
            <a:solidFill>
              <a:schemeClr val="accent1"/>
            </a:solidFill>
            <a:miter lim="800000"/>
            <a:headEnd/>
            <a:tailEnd/>
          </a:ln>
        </p:spPr>
      </p:pic>
      <p:sp>
        <p:nvSpPr>
          <p:cNvPr id="8" name="TextBox 7"/>
          <p:cNvSpPr txBox="1"/>
          <p:nvPr/>
        </p:nvSpPr>
        <p:spPr>
          <a:xfrm>
            <a:off x="361951" y="1381891"/>
            <a:ext cx="8286750" cy="830997"/>
          </a:xfrm>
          <a:prstGeom prst="rect">
            <a:avLst/>
          </a:prstGeom>
          <a:noFill/>
        </p:spPr>
        <p:txBody>
          <a:bodyPr wrap="square" rtlCol="0">
            <a:spAutoFit/>
          </a:bodyPr>
          <a:lstStyle/>
          <a:p>
            <a:r>
              <a:rPr lang="en-US" sz="1600" dirty="0" smtClean="0">
                <a:solidFill>
                  <a:srgbClr val="6B6F71"/>
                </a:solidFill>
              </a:rPr>
              <a:t>Within the tab, there are four categories with information:  General, Email/Newsletters, Team Fundraising and Web Traffic. Grow does not include Team Fundraising so this tab will not be populated.</a:t>
            </a:r>
          </a:p>
        </p:txBody>
      </p:sp>
      <p:sp>
        <p:nvSpPr>
          <p:cNvPr id="9" name="TextBox 8"/>
          <p:cNvSpPr txBox="1"/>
          <p:nvPr/>
        </p:nvSpPr>
        <p:spPr>
          <a:xfrm>
            <a:off x="361951" y="2457450"/>
            <a:ext cx="1638301" cy="2062103"/>
          </a:xfrm>
          <a:prstGeom prst="rect">
            <a:avLst/>
          </a:prstGeom>
          <a:noFill/>
        </p:spPr>
        <p:txBody>
          <a:bodyPr wrap="square" rtlCol="0">
            <a:spAutoFit/>
          </a:bodyPr>
          <a:lstStyle/>
          <a:p>
            <a:r>
              <a:rPr lang="en-US" sz="1600" dirty="0" smtClean="0">
                <a:solidFill>
                  <a:srgbClr val="6B6F71"/>
                </a:solidFill>
              </a:rPr>
              <a:t>The General tab will have the basic NetCommunity Username, Registration and Last Login Date.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41248" y="603505"/>
            <a:ext cx="7264527" cy="539495"/>
          </a:xfrm>
        </p:spPr>
        <p:txBody>
          <a:bodyPr/>
          <a:lstStyle/>
          <a:p>
            <a:r>
              <a:rPr lang="en-US" dirty="0" smtClean="0"/>
              <a:t>Appendix – Email/Newsletter Category</a:t>
            </a:r>
            <a:endParaRPr lang="en-US" sz="2400" cap="none" dirty="0"/>
          </a:p>
        </p:txBody>
      </p:sp>
      <p:pic>
        <p:nvPicPr>
          <p:cNvPr id="61442" name="Picture 2"/>
          <p:cNvPicPr>
            <a:picLocks noChangeAspect="1" noChangeArrowheads="1"/>
          </p:cNvPicPr>
          <p:nvPr/>
        </p:nvPicPr>
        <p:blipFill>
          <a:blip r:embed="rId2"/>
          <a:srcRect/>
          <a:stretch>
            <a:fillRect/>
          </a:stretch>
        </p:blipFill>
        <p:spPr bwMode="auto">
          <a:xfrm>
            <a:off x="1003173" y="2743438"/>
            <a:ext cx="7267575" cy="3416116"/>
          </a:xfrm>
          <a:prstGeom prst="rect">
            <a:avLst/>
          </a:prstGeom>
          <a:noFill/>
          <a:ln w="76200">
            <a:solidFill>
              <a:schemeClr val="accent1"/>
            </a:solidFill>
            <a:miter lim="800000"/>
            <a:headEnd/>
            <a:tailEnd/>
          </a:ln>
        </p:spPr>
      </p:pic>
      <p:sp>
        <p:nvSpPr>
          <p:cNvPr id="5" name="TextBox 4"/>
          <p:cNvSpPr txBox="1"/>
          <p:nvPr/>
        </p:nvSpPr>
        <p:spPr>
          <a:xfrm>
            <a:off x="590549" y="1143000"/>
            <a:ext cx="8124826" cy="1600438"/>
          </a:xfrm>
          <a:prstGeom prst="rect">
            <a:avLst/>
          </a:prstGeom>
          <a:noFill/>
        </p:spPr>
        <p:txBody>
          <a:bodyPr wrap="square" rtlCol="0">
            <a:spAutoFit/>
          </a:bodyPr>
          <a:lstStyle/>
          <a:p>
            <a:r>
              <a:rPr lang="en-US" sz="1600" dirty="0" smtClean="0">
                <a:solidFill>
                  <a:srgbClr val="6B6F71"/>
                </a:solidFill>
              </a:rPr>
              <a:t>The Email/Newsletter section contains information from NetCommunity emails that feeds into RE. This includes opting out of emails and emails sent/received. </a:t>
            </a:r>
          </a:p>
          <a:p>
            <a:endParaRPr lang="en-US" sz="1000" b="1" i="1" dirty="0" smtClean="0">
              <a:solidFill>
                <a:srgbClr val="5BAC35"/>
              </a:solidFill>
            </a:endParaRPr>
          </a:p>
          <a:p>
            <a:r>
              <a:rPr lang="en-US" sz="1000" b="1" i="1" dirty="0" smtClean="0">
                <a:solidFill>
                  <a:srgbClr val="5BAC35"/>
                </a:solidFill>
              </a:rPr>
              <a:t>Note - </a:t>
            </a:r>
            <a:r>
              <a:rPr lang="en-US" sz="1000" i="1" dirty="0" smtClean="0">
                <a:solidFill>
                  <a:srgbClr val="6B6F71"/>
                </a:solidFill>
              </a:rPr>
              <a:t>When the </a:t>
            </a:r>
            <a:r>
              <a:rPr lang="en-US" sz="1000" b="1" i="1" dirty="0" smtClean="0">
                <a:solidFill>
                  <a:srgbClr val="6B6F71"/>
                </a:solidFill>
              </a:rPr>
              <a:t>Has requested no email </a:t>
            </a:r>
            <a:r>
              <a:rPr lang="en-US" sz="1000" i="1" dirty="0" smtClean="0">
                <a:solidFill>
                  <a:srgbClr val="6B6F71"/>
                </a:solidFill>
              </a:rPr>
              <a:t>checkbox is marked, the </a:t>
            </a:r>
            <a:r>
              <a:rPr lang="en-US" sz="1000" b="1" i="1" dirty="0" smtClean="0">
                <a:solidFill>
                  <a:srgbClr val="6B6F71"/>
                </a:solidFill>
              </a:rPr>
              <a:t>Requests no email</a:t>
            </a:r>
            <a:r>
              <a:rPr lang="en-US" sz="1000" i="1" dirty="0" smtClean="0">
                <a:solidFill>
                  <a:srgbClr val="6B6F71"/>
                </a:solidFill>
              </a:rPr>
              <a:t> checkbox on the Bio 1 tab is automatically marked. Similarly, if, on the Bio 1 tab, you unmark </a:t>
            </a:r>
            <a:r>
              <a:rPr lang="en-US" sz="1000" b="1" i="1" dirty="0" smtClean="0">
                <a:solidFill>
                  <a:srgbClr val="6B6F71"/>
                </a:solidFill>
              </a:rPr>
              <a:t>Requests no email</a:t>
            </a:r>
            <a:r>
              <a:rPr lang="en-US" sz="1000" i="1" dirty="0" smtClean="0">
                <a:solidFill>
                  <a:srgbClr val="6B6F71"/>
                </a:solidFill>
              </a:rPr>
              <a:t>, the </a:t>
            </a:r>
            <a:r>
              <a:rPr lang="en-US" sz="1000" b="1" i="1" dirty="0" smtClean="0">
                <a:solidFill>
                  <a:srgbClr val="6B6F71"/>
                </a:solidFill>
              </a:rPr>
              <a:t>Has requested no email</a:t>
            </a:r>
            <a:r>
              <a:rPr lang="en-US" sz="1000" i="1" dirty="0" smtClean="0">
                <a:solidFill>
                  <a:srgbClr val="6B6F71"/>
                </a:solidFill>
              </a:rPr>
              <a:t> checkbox is automatically unmarked. </a:t>
            </a:r>
          </a:p>
          <a:p>
            <a:endParaRPr lang="en-US" sz="1000" b="1" i="1" dirty="0" smtClean="0">
              <a:solidFill>
                <a:srgbClr val="6B6F71"/>
              </a:solidFill>
            </a:endParaRPr>
          </a:p>
          <a:p>
            <a:r>
              <a:rPr lang="en-US" sz="1000" b="1" i="1" dirty="0" smtClean="0">
                <a:solidFill>
                  <a:srgbClr val="5BAC35"/>
                </a:solidFill>
              </a:rPr>
              <a:t>Note - </a:t>
            </a:r>
            <a:r>
              <a:rPr lang="en-US" sz="1000" i="1" dirty="0" smtClean="0">
                <a:solidFill>
                  <a:srgbClr val="6B6F71"/>
                </a:solidFill>
              </a:rPr>
              <a:t>If the constituent receives a message but does not display its images or click a link in the email, the email is not considered as opened</a:t>
            </a:r>
            <a:r>
              <a:rPr lang="en-US" sz="1000" dirty="0" smtClean="0"/>
              <a:t>. </a:t>
            </a:r>
            <a:endParaRPr lang="en-US" sz="1000" b="1" i="1" dirty="0" smtClean="0">
              <a:solidFill>
                <a:srgbClr val="6B6F71"/>
              </a:solidFill>
            </a:endParaRPr>
          </a:p>
          <a:p>
            <a:endParaRPr lang="en-US" sz="1600" dirty="0" smtClean="0">
              <a:solidFill>
                <a:srgbClr val="6B6F71"/>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41248" y="603505"/>
            <a:ext cx="7264527" cy="539495"/>
          </a:xfrm>
        </p:spPr>
        <p:txBody>
          <a:bodyPr/>
          <a:lstStyle/>
          <a:p>
            <a:r>
              <a:rPr lang="en-US" dirty="0" smtClean="0"/>
              <a:t>Appendix – Web Traffic Category</a:t>
            </a:r>
            <a:endParaRPr lang="en-US" sz="2400" cap="none" dirty="0"/>
          </a:p>
        </p:txBody>
      </p:sp>
      <p:pic>
        <p:nvPicPr>
          <p:cNvPr id="62466" name="Picture 2"/>
          <p:cNvPicPr>
            <a:picLocks noChangeAspect="1" noChangeArrowheads="1"/>
          </p:cNvPicPr>
          <p:nvPr/>
        </p:nvPicPr>
        <p:blipFill>
          <a:blip r:embed="rId2"/>
          <a:srcRect/>
          <a:stretch>
            <a:fillRect/>
          </a:stretch>
        </p:blipFill>
        <p:spPr bwMode="auto">
          <a:xfrm>
            <a:off x="2333482" y="1381125"/>
            <a:ext cx="6353317" cy="4672013"/>
          </a:xfrm>
          <a:prstGeom prst="rect">
            <a:avLst/>
          </a:prstGeom>
          <a:noFill/>
          <a:ln w="76200">
            <a:solidFill>
              <a:schemeClr val="accent1"/>
            </a:solidFill>
            <a:miter lim="800000"/>
            <a:headEnd/>
            <a:tailEnd/>
          </a:ln>
        </p:spPr>
      </p:pic>
      <p:sp>
        <p:nvSpPr>
          <p:cNvPr id="5" name="TextBox 4"/>
          <p:cNvSpPr txBox="1"/>
          <p:nvPr/>
        </p:nvSpPr>
        <p:spPr>
          <a:xfrm>
            <a:off x="390525" y="1381891"/>
            <a:ext cx="1638301" cy="3785652"/>
          </a:xfrm>
          <a:prstGeom prst="rect">
            <a:avLst/>
          </a:prstGeom>
          <a:noFill/>
        </p:spPr>
        <p:txBody>
          <a:bodyPr wrap="square" rtlCol="0">
            <a:spAutoFit/>
          </a:bodyPr>
          <a:lstStyle/>
          <a:p>
            <a:r>
              <a:rPr lang="en-US" sz="1600" dirty="0" smtClean="0">
                <a:solidFill>
                  <a:srgbClr val="6B6F71"/>
                </a:solidFill>
              </a:rPr>
              <a:t>In Web Traffic category you will find information about the constituent’s browsing activity on your NetCommunity website, including the pages most frequently and most recently accessed.</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8290" name="Picture 2"/>
          <p:cNvPicPr>
            <a:picLocks noChangeAspect="1" noChangeArrowheads="1"/>
          </p:cNvPicPr>
          <p:nvPr/>
        </p:nvPicPr>
        <p:blipFill>
          <a:blip r:embed="rId2" cstate="print"/>
          <a:srcRect/>
          <a:stretch>
            <a:fillRect/>
          </a:stretch>
        </p:blipFill>
        <p:spPr bwMode="auto">
          <a:xfrm>
            <a:off x="1392865" y="978195"/>
            <a:ext cx="6378769" cy="5252448"/>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NetCommunity Grow structure</a:t>
            </a:r>
            <a:endParaRPr lang="en-US" dirty="0"/>
          </a:p>
        </p:txBody>
      </p:sp>
    </p:spTree>
    <p:extLst>
      <p:ext uri="{BB962C8B-B14F-4D97-AF65-F5344CB8AC3E}">
        <p14:creationId xmlns:p14="http://schemas.microsoft.com/office/powerpoint/2010/main" val="82909056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Review</a:t>
            </a:r>
            <a:endParaRPr lang="en-US" dirty="0"/>
          </a:p>
        </p:txBody>
      </p:sp>
      <p:pic>
        <p:nvPicPr>
          <p:cNvPr id="3" name="Picture 12"/>
          <p:cNvPicPr>
            <a:picLocks noChangeAspect="1" noChangeArrowheads="1"/>
          </p:cNvPicPr>
          <p:nvPr/>
        </p:nvPicPr>
        <p:blipFill>
          <a:blip r:embed="rId2" cstate="print"/>
          <a:srcRect l="313"/>
          <a:stretch>
            <a:fillRect/>
          </a:stretch>
        </p:blipFill>
        <p:spPr bwMode="auto">
          <a:xfrm>
            <a:off x="841248" y="2044587"/>
            <a:ext cx="7510272" cy="3678463"/>
          </a:xfrm>
          <a:prstGeom prst="rect">
            <a:avLst/>
          </a:prstGeom>
          <a:noFill/>
          <a:ln w="203200" algn="ctr">
            <a:solidFill>
              <a:srgbClr val="5BAC35"/>
            </a:solidFill>
            <a:round/>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Editing Your Site – </a:t>
            </a:r>
            <a:endParaRPr lang="en-US" dirty="0"/>
          </a:p>
        </p:txBody>
      </p:sp>
      <p:sp>
        <p:nvSpPr>
          <p:cNvPr id="4" name="Content Placeholder 2"/>
          <p:cNvSpPr txBox="1">
            <a:spLocks/>
          </p:cNvSpPr>
          <p:nvPr/>
        </p:nvSpPr>
        <p:spPr>
          <a:xfrm>
            <a:off x="576943" y="864959"/>
            <a:ext cx="7774577" cy="5284651"/>
          </a:xfrm>
          <a:prstGeom prst="rect">
            <a:avLst/>
          </a:prstGeom>
        </p:spPr>
        <p:txBody>
          <a:bodyPr vert="horz" lIns="91440" tIns="45720" rIns="91440" bIns="45720" rtlCol="0" anchor="t" anchorCtr="0">
            <a:noAutofit/>
          </a:bodyPr>
          <a:lstStyle/>
          <a:p>
            <a:pPr lvl="1">
              <a:spcBef>
                <a:spcPct val="20000"/>
              </a:spcBef>
              <a:tabLst>
                <a:tab pos="914400" algn="l"/>
              </a:tabLst>
              <a:defRPr/>
            </a:pPr>
            <a:endParaRPr lang="en-US" sz="1400" dirty="0">
              <a:solidFill>
                <a:srgbClr val="6B6F71"/>
              </a:solidFill>
              <a:latin typeface="Arial"/>
              <a:cs typeface="Arial"/>
            </a:endParaRPr>
          </a:p>
          <a:p>
            <a:pPr marL="800100" lvl="1" indent="-342900">
              <a:spcBef>
                <a:spcPct val="20000"/>
              </a:spcBef>
              <a:buFont typeface="+mj-lt"/>
              <a:buAutoNum type="arabicPeriod"/>
              <a:tabLst>
                <a:tab pos="914400" algn="l"/>
              </a:tabLst>
              <a:defRPr/>
            </a:pPr>
            <a:r>
              <a:rPr kumimoji="0" lang="en-US" sz="1300" b="1" i="0" u="none" strike="noStrike" kern="1200" cap="none" spc="0" normalizeH="0" baseline="0" noProof="0" dirty="0" smtClean="0">
                <a:ln>
                  <a:noFill/>
                </a:ln>
                <a:solidFill>
                  <a:srgbClr val="6B6F71"/>
                </a:solidFill>
                <a:effectLst/>
                <a:uLnTx/>
                <a:uFillTx/>
                <a:latin typeface="Arial"/>
                <a:ea typeface="+mn-ea"/>
                <a:cs typeface="Arial"/>
              </a:rPr>
              <a:t>Creating a new Page</a:t>
            </a:r>
          </a:p>
          <a:p>
            <a:pPr marL="1257300" lvl="2" indent="-342900">
              <a:spcBef>
                <a:spcPct val="20000"/>
              </a:spcBef>
              <a:buFont typeface="+mj-lt"/>
              <a:buAutoNum type="alphaLcParenR"/>
              <a:tabLst>
                <a:tab pos="914400" algn="l"/>
              </a:tabLst>
              <a:defRPr/>
            </a:pPr>
            <a:r>
              <a:rPr lang="en-US" sz="1300" dirty="0" smtClean="0">
                <a:solidFill>
                  <a:srgbClr val="6B6F71"/>
                </a:solidFill>
                <a:latin typeface="Arial"/>
                <a:cs typeface="Arial"/>
              </a:rPr>
              <a:t>Login as an administrator.</a:t>
            </a:r>
          </a:p>
          <a:p>
            <a:pPr marL="1257300" lvl="2" indent="-342900">
              <a:spcBef>
                <a:spcPct val="20000"/>
              </a:spcBef>
              <a:buFont typeface="+mj-lt"/>
              <a:buAutoNum type="alphaLcParenR"/>
              <a:tabLst>
                <a:tab pos="914400" algn="l"/>
              </a:tabLst>
              <a:defRPr/>
            </a:pPr>
            <a:r>
              <a:rPr lang="en-US" sz="1300" dirty="0" smtClean="0">
                <a:solidFill>
                  <a:srgbClr val="6B6F71"/>
                </a:solidFill>
                <a:latin typeface="Arial"/>
                <a:cs typeface="Arial"/>
              </a:rPr>
              <a:t>Select “Create” in the administrative navigation at the top of the page.</a:t>
            </a:r>
          </a:p>
          <a:p>
            <a:pPr marL="1257300" lvl="2" indent="-342900">
              <a:spcBef>
                <a:spcPct val="20000"/>
              </a:spcBef>
              <a:buFont typeface="+mj-lt"/>
              <a:buAutoNum type="alphaLcParenR"/>
              <a:tabLst>
                <a:tab pos="914400" algn="l"/>
              </a:tabLst>
              <a:defRPr/>
            </a:pPr>
            <a:r>
              <a:rPr kumimoji="0" lang="en-US" sz="1300" b="0" i="0" u="none" strike="noStrike" kern="1200" cap="none" spc="0" normalizeH="0" baseline="0" noProof="0" dirty="0" smtClean="0">
                <a:ln>
                  <a:noFill/>
                </a:ln>
                <a:solidFill>
                  <a:srgbClr val="6B6F71"/>
                </a:solidFill>
                <a:effectLst/>
                <a:uLnTx/>
                <a:uFillTx/>
                <a:latin typeface="Arial"/>
                <a:ea typeface="+mn-ea"/>
                <a:cs typeface="Arial"/>
              </a:rPr>
              <a:t>Create a new page,</a:t>
            </a:r>
            <a:r>
              <a:rPr kumimoji="0" lang="en-US" sz="1300" b="0" i="0" u="none" strike="noStrike" kern="1200" cap="none" spc="0" normalizeH="0" noProof="0" dirty="0" smtClean="0">
                <a:ln>
                  <a:noFill/>
                </a:ln>
                <a:solidFill>
                  <a:srgbClr val="6B6F71"/>
                </a:solidFill>
                <a:effectLst/>
                <a:uLnTx/>
                <a:uFillTx/>
                <a:latin typeface="Arial"/>
                <a:ea typeface="+mn-ea"/>
                <a:cs typeface="Arial"/>
              </a:rPr>
              <a:t> setting up name, selecting folder and template.</a:t>
            </a:r>
          </a:p>
          <a:p>
            <a:pPr marL="800100" lvl="1" indent="-342900">
              <a:spcBef>
                <a:spcPct val="20000"/>
              </a:spcBef>
              <a:buFont typeface="+mj-lt"/>
              <a:buAutoNum type="arabicPeriod"/>
              <a:tabLst>
                <a:tab pos="914400" algn="l"/>
              </a:tabLst>
              <a:defRPr/>
            </a:pPr>
            <a:endParaRPr kumimoji="0" lang="en-US" sz="1300" b="0" i="0" u="none" strike="noStrike" kern="1200" cap="none" spc="0" normalizeH="0" baseline="0" noProof="0" dirty="0" smtClean="0">
              <a:ln>
                <a:noFill/>
              </a:ln>
              <a:solidFill>
                <a:srgbClr val="6B6F71"/>
              </a:solidFill>
              <a:effectLst/>
              <a:uLnTx/>
              <a:uFillTx/>
              <a:latin typeface="Arial"/>
              <a:ea typeface="+mn-ea"/>
              <a:cs typeface="Arial"/>
            </a:endParaRPr>
          </a:p>
          <a:p>
            <a:pPr marL="800100" lvl="1" indent="-342900">
              <a:spcBef>
                <a:spcPct val="20000"/>
              </a:spcBef>
              <a:buFont typeface="+mj-lt"/>
              <a:buAutoNum type="arabicPeriod"/>
              <a:tabLst>
                <a:tab pos="914400" algn="l"/>
              </a:tabLst>
              <a:defRPr/>
            </a:pPr>
            <a:r>
              <a:rPr kumimoji="0" lang="en-US" sz="1300" b="0" i="0" u="none" strike="noStrike" kern="1200" cap="none" spc="0" normalizeH="0" baseline="0" noProof="0" dirty="0" smtClean="0">
                <a:ln>
                  <a:noFill/>
                </a:ln>
                <a:solidFill>
                  <a:srgbClr val="6B6F71"/>
                </a:solidFill>
                <a:effectLst/>
                <a:uLnTx/>
                <a:uFillTx/>
                <a:latin typeface="Arial"/>
                <a:ea typeface="+mn-ea"/>
                <a:cs typeface="Arial"/>
              </a:rPr>
              <a:t>  </a:t>
            </a:r>
            <a:r>
              <a:rPr kumimoji="0" lang="en-US" sz="1300" b="1" i="0" u="none" strike="noStrike" kern="1200" cap="none" spc="0" normalizeH="0" baseline="0" noProof="0" dirty="0" smtClean="0">
                <a:ln>
                  <a:noFill/>
                </a:ln>
                <a:solidFill>
                  <a:srgbClr val="6B6F71"/>
                </a:solidFill>
                <a:effectLst/>
                <a:uLnTx/>
                <a:uFillTx/>
                <a:latin typeface="Arial"/>
                <a:ea typeface="+mn-ea"/>
                <a:cs typeface="Arial"/>
              </a:rPr>
              <a:t>Creating a new Formatted Text and Image Part</a:t>
            </a:r>
          </a:p>
          <a:p>
            <a:pPr marL="1257300" lvl="2" indent="-342900">
              <a:spcBef>
                <a:spcPct val="20000"/>
              </a:spcBef>
              <a:buFont typeface="+mj-lt"/>
              <a:buAutoNum type="alphaLcParenR"/>
              <a:tabLst>
                <a:tab pos="914400" algn="l"/>
              </a:tabLst>
              <a:defRPr/>
            </a:pPr>
            <a:r>
              <a:rPr kumimoji="0" lang="en-US" sz="1300" b="0" i="0" u="none" strike="noStrike" kern="1200" cap="none" spc="0" normalizeH="0" baseline="0" noProof="0" dirty="0" smtClean="0">
                <a:ln>
                  <a:noFill/>
                </a:ln>
                <a:solidFill>
                  <a:srgbClr val="6B6F71"/>
                </a:solidFill>
                <a:effectLst/>
                <a:uLnTx/>
                <a:uFillTx/>
                <a:latin typeface="Arial"/>
                <a:ea typeface="+mn-ea"/>
                <a:cs typeface="Arial"/>
              </a:rPr>
              <a:t>From the newly created page, click in the content area where you want the part to be and select “New Part”.</a:t>
            </a:r>
          </a:p>
          <a:p>
            <a:pPr marL="1257300" lvl="2" indent="-342900">
              <a:spcBef>
                <a:spcPct val="20000"/>
              </a:spcBef>
              <a:buFont typeface="+mj-lt"/>
              <a:buAutoNum type="alphaLcParenR"/>
              <a:tabLst>
                <a:tab pos="914400" algn="l"/>
              </a:tabLst>
              <a:defRPr/>
            </a:pPr>
            <a:r>
              <a:rPr lang="en-US" sz="1300" dirty="0" smtClean="0">
                <a:solidFill>
                  <a:srgbClr val="6B6F71"/>
                </a:solidFill>
                <a:latin typeface="Arial"/>
                <a:cs typeface="Arial"/>
              </a:rPr>
              <a:t>Select a “Formatted Text and Image” Part.</a:t>
            </a:r>
          </a:p>
          <a:p>
            <a:pPr marL="1257300" lvl="2" indent="-342900">
              <a:spcBef>
                <a:spcPct val="20000"/>
              </a:spcBef>
              <a:buFont typeface="+mj-lt"/>
              <a:buAutoNum type="alphaLcParenR"/>
              <a:tabLst>
                <a:tab pos="914400" algn="l"/>
              </a:tabLst>
              <a:defRPr/>
            </a:pPr>
            <a:r>
              <a:rPr kumimoji="0" lang="en-US" sz="1300" b="0" i="0" u="none" strike="noStrike" kern="1200" cap="none" spc="0" normalizeH="0" baseline="0" noProof="0" dirty="0" smtClean="0">
                <a:ln>
                  <a:noFill/>
                </a:ln>
                <a:solidFill>
                  <a:srgbClr val="6B6F71"/>
                </a:solidFill>
                <a:effectLst/>
                <a:uLnTx/>
                <a:uFillTx/>
                <a:latin typeface="Arial"/>
                <a:ea typeface="+mn-ea"/>
                <a:cs typeface="Arial"/>
              </a:rPr>
              <a:t>Fill</a:t>
            </a:r>
            <a:r>
              <a:rPr kumimoji="0" lang="en-US" sz="1300" b="0" i="0" u="none" strike="noStrike" kern="1200" cap="none" spc="0" normalizeH="0" noProof="0" dirty="0" smtClean="0">
                <a:ln>
                  <a:noFill/>
                </a:ln>
                <a:solidFill>
                  <a:srgbClr val="6B6F71"/>
                </a:solidFill>
                <a:effectLst/>
                <a:uLnTx/>
                <a:uFillTx/>
                <a:latin typeface="Arial"/>
                <a:ea typeface="+mn-ea"/>
                <a:cs typeface="Arial"/>
              </a:rPr>
              <a:t> in the name and click next.</a:t>
            </a:r>
          </a:p>
          <a:p>
            <a:pPr marL="1257300" lvl="2" indent="-342900">
              <a:spcBef>
                <a:spcPct val="20000"/>
              </a:spcBef>
              <a:buFont typeface="+mj-lt"/>
              <a:buAutoNum type="alphaLcParenR"/>
              <a:tabLst>
                <a:tab pos="914400" algn="l"/>
              </a:tabLst>
              <a:defRPr/>
            </a:pPr>
            <a:r>
              <a:rPr lang="en-US" sz="1300" baseline="0" dirty="0" smtClean="0">
                <a:solidFill>
                  <a:srgbClr val="6B6F71"/>
                </a:solidFill>
                <a:latin typeface="Arial"/>
                <a:cs typeface="Arial"/>
              </a:rPr>
              <a:t>Using</a:t>
            </a:r>
            <a:r>
              <a:rPr lang="en-US" sz="1300" dirty="0" smtClean="0">
                <a:solidFill>
                  <a:srgbClr val="6B6F71"/>
                </a:solidFill>
                <a:latin typeface="Arial"/>
                <a:cs typeface="Arial"/>
              </a:rPr>
              <a:t> the Editor, add text to the open content area on the page.</a:t>
            </a:r>
            <a:endParaRPr kumimoji="0" lang="en-US" sz="1300" b="0" i="0" u="none" strike="noStrike" kern="1200" cap="none" spc="0" normalizeH="0" baseline="0" noProof="0" dirty="0" smtClean="0">
              <a:ln>
                <a:noFill/>
              </a:ln>
              <a:solidFill>
                <a:srgbClr val="6B6F71"/>
              </a:solidFill>
              <a:effectLst/>
              <a:uLnTx/>
              <a:uFillTx/>
              <a:latin typeface="Arial"/>
              <a:ea typeface="+mn-ea"/>
              <a:cs typeface="Arial"/>
            </a:endParaRPr>
          </a:p>
          <a:p>
            <a:pPr marL="800100" lvl="1" indent="-342900">
              <a:spcBef>
                <a:spcPct val="20000"/>
              </a:spcBef>
              <a:buFont typeface="+mj-lt"/>
              <a:buAutoNum type="arabicPeriod"/>
              <a:tabLst>
                <a:tab pos="914400" algn="l"/>
              </a:tabLst>
              <a:defRPr/>
            </a:pPr>
            <a:endParaRPr kumimoji="0" lang="en-US" sz="1300" b="0" i="0" u="none" strike="noStrike" kern="1200" cap="none" spc="0" normalizeH="0" baseline="0" noProof="0" dirty="0" smtClean="0">
              <a:ln>
                <a:noFill/>
              </a:ln>
              <a:solidFill>
                <a:srgbClr val="6B6F71"/>
              </a:solidFill>
              <a:effectLst/>
              <a:uLnTx/>
              <a:uFillTx/>
              <a:latin typeface="Arial"/>
              <a:ea typeface="+mn-ea"/>
              <a:cs typeface="Arial"/>
            </a:endParaRPr>
          </a:p>
          <a:p>
            <a:pPr marL="800100" lvl="1" indent="-342900">
              <a:spcBef>
                <a:spcPct val="20000"/>
              </a:spcBef>
              <a:buFont typeface="+mj-lt"/>
              <a:buAutoNum type="arabicPeriod"/>
              <a:tabLst>
                <a:tab pos="914400" algn="l"/>
              </a:tabLst>
              <a:defRPr/>
            </a:pPr>
            <a:r>
              <a:rPr kumimoji="0" lang="en-US" sz="1300" b="0" i="0" u="none" strike="noStrike" kern="1200" cap="none" spc="0" normalizeH="0" baseline="0" noProof="0" dirty="0" smtClean="0">
                <a:ln>
                  <a:noFill/>
                </a:ln>
                <a:solidFill>
                  <a:srgbClr val="6B6F71"/>
                </a:solidFill>
                <a:effectLst/>
                <a:uLnTx/>
                <a:uFillTx/>
                <a:latin typeface="Arial"/>
                <a:ea typeface="+mn-ea"/>
                <a:cs typeface="Arial"/>
              </a:rPr>
              <a:t>  </a:t>
            </a:r>
            <a:r>
              <a:rPr kumimoji="0" lang="en-US" sz="1300" b="1" i="0" u="none" strike="noStrike" kern="1200" cap="none" spc="0" normalizeH="0" baseline="0" noProof="0" dirty="0" smtClean="0">
                <a:ln>
                  <a:noFill/>
                </a:ln>
                <a:solidFill>
                  <a:srgbClr val="6B6F71"/>
                </a:solidFill>
                <a:effectLst/>
                <a:uLnTx/>
                <a:uFillTx/>
                <a:latin typeface="Arial"/>
                <a:ea typeface="+mn-ea"/>
                <a:cs typeface="Arial"/>
              </a:rPr>
              <a:t>Adding images</a:t>
            </a:r>
          </a:p>
          <a:p>
            <a:pPr marL="1257300" lvl="2" indent="-342900">
              <a:spcBef>
                <a:spcPct val="20000"/>
              </a:spcBef>
              <a:buFont typeface="+mj-lt"/>
              <a:buAutoNum type="arabicPeriod"/>
              <a:tabLst>
                <a:tab pos="914400" algn="l"/>
              </a:tabLst>
              <a:defRPr/>
            </a:pPr>
            <a:r>
              <a:rPr lang="en-US" sz="1300" dirty="0" smtClean="0">
                <a:solidFill>
                  <a:srgbClr val="6B6F71"/>
                </a:solidFill>
                <a:latin typeface="Arial"/>
                <a:cs typeface="Arial"/>
              </a:rPr>
              <a:t>Put your cursor where you would like the image to be on the page and click on the tree icon to access the Image Library and select your image.</a:t>
            </a:r>
          </a:p>
          <a:p>
            <a:pPr marL="1257300" lvl="2" indent="-342900">
              <a:spcBef>
                <a:spcPct val="20000"/>
              </a:spcBef>
              <a:buFont typeface="+mj-lt"/>
              <a:buAutoNum type="arabicPeriod"/>
              <a:tabLst>
                <a:tab pos="914400" algn="l"/>
              </a:tabLst>
              <a:defRPr/>
            </a:pPr>
            <a:r>
              <a:rPr lang="en-US" sz="1300" noProof="0" dirty="0" smtClean="0">
                <a:solidFill>
                  <a:srgbClr val="6B6F71"/>
                </a:solidFill>
                <a:latin typeface="Arial"/>
                <a:cs typeface="Arial"/>
              </a:rPr>
              <a:t>Once the image is on the page, double click on it to get the Image Editor Screen.</a:t>
            </a:r>
          </a:p>
          <a:p>
            <a:pPr marL="1257300" lvl="2" indent="-342900">
              <a:spcBef>
                <a:spcPct val="20000"/>
              </a:spcBef>
              <a:buFont typeface="+mj-lt"/>
              <a:buAutoNum type="arabicPeriod"/>
              <a:tabLst>
                <a:tab pos="914400" algn="l"/>
              </a:tabLst>
              <a:defRPr/>
            </a:pPr>
            <a:r>
              <a:rPr lang="en-US" sz="1300" dirty="0" smtClean="0">
                <a:solidFill>
                  <a:srgbClr val="6B6F71"/>
                </a:solidFill>
                <a:latin typeface="Arial"/>
                <a:cs typeface="Arial"/>
              </a:rPr>
              <a:t>On the second tab you can modify the placement of the image and wrapping of text around it.</a:t>
            </a:r>
            <a:endParaRPr lang="en-US" sz="1300" noProof="0" dirty="0" smtClean="0">
              <a:solidFill>
                <a:srgbClr val="6B6F71"/>
              </a:solidFill>
              <a:latin typeface="Arial"/>
              <a:cs typeface="Arial"/>
            </a:endParaRPr>
          </a:p>
          <a:p>
            <a:pPr marL="800100" lvl="1" indent="-342900">
              <a:spcBef>
                <a:spcPct val="20000"/>
              </a:spcBef>
              <a:buFont typeface="+mj-lt"/>
              <a:buAutoNum type="arabicPeriod"/>
              <a:tabLst>
                <a:tab pos="914400" algn="l"/>
              </a:tabLst>
              <a:defRPr/>
            </a:pPr>
            <a:endParaRPr kumimoji="0" lang="en-US" sz="1300" b="0" i="0" u="none" strike="noStrike" kern="1200" cap="none" spc="0" normalizeH="0" baseline="0" noProof="0" dirty="0" smtClean="0">
              <a:ln>
                <a:noFill/>
              </a:ln>
              <a:solidFill>
                <a:srgbClr val="6B6F71"/>
              </a:solidFill>
              <a:effectLst/>
              <a:uLnTx/>
              <a:uFillTx/>
              <a:latin typeface="Arial"/>
              <a:ea typeface="+mn-ea"/>
              <a:cs typeface="Arial"/>
            </a:endParaRPr>
          </a:p>
          <a:p>
            <a:pPr marL="800100" lvl="1" indent="-342900">
              <a:spcBef>
                <a:spcPct val="20000"/>
              </a:spcBef>
              <a:buFont typeface="+mj-lt"/>
              <a:buAutoNum type="arabicPeriod"/>
              <a:tabLst>
                <a:tab pos="914400" algn="l"/>
              </a:tabLst>
              <a:defRPr/>
            </a:pPr>
            <a:r>
              <a:rPr kumimoji="0" lang="en-US" sz="1300" b="0" i="0" u="none" strike="noStrike" kern="1200" cap="none" spc="0" normalizeH="0" baseline="0" noProof="0" dirty="0" smtClean="0">
                <a:ln>
                  <a:noFill/>
                </a:ln>
                <a:solidFill>
                  <a:srgbClr val="6B6F71"/>
                </a:solidFill>
                <a:effectLst/>
                <a:uLnTx/>
                <a:uFillTx/>
                <a:latin typeface="Arial"/>
                <a:ea typeface="+mn-ea"/>
                <a:cs typeface="Arial"/>
              </a:rPr>
              <a:t>  </a:t>
            </a:r>
            <a:r>
              <a:rPr kumimoji="0" lang="en-US" sz="1300" b="1" i="0" u="none" strike="noStrike" kern="1200" cap="none" spc="0" normalizeH="0" baseline="0" noProof="0" dirty="0" smtClean="0">
                <a:ln>
                  <a:noFill/>
                </a:ln>
                <a:solidFill>
                  <a:srgbClr val="6B6F71"/>
                </a:solidFill>
                <a:effectLst/>
                <a:uLnTx/>
                <a:uFillTx/>
                <a:latin typeface="Arial"/>
                <a:ea typeface="+mn-ea"/>
                <a:cs typeface="Arial"/>
              </a:rPr>
              <a:t>Adding hyperlinks and menu links</a:t>
            </a:r>
          </a:p>
          <a:p>
            <a:pPr marL="1257300" lvl="2" indent="-342900">
              <a:spcBef>
                <a:spcPct val="20000"/>
              </a:spcBef>
              <a:buFont typeface="+mj-lt"/>
              <a:buAutoNum type="arabicPeriod"/>
              <a:tabLst>
                <a:tab pos="914400" algn="l"/>
              </a:tabLst>
              <a:defRPr/>
            </a:pPr>
            <a:r>
              <a:rPr lang="en-US" sz="1300" dirty="0" smtClean="0">
                <a:solidFill>
                  <a:srgbClr val="6B6F71"/>
                </a:solidFill>
                <a:latin typeface="Arial"/>
                <a:cs typeface="Arial"/>
              </a:rPr>
              <a:t>Select the item you want to create a link with, either an image or text.</a:t>
            </a:r>
          </a:p>
          <a:p>
            <a:pPr marL="1257300" lvl="2" indent="-342900">
              <a:spcBef>
                <a:spcPct val="20000"/>
              </a:spcBef>
              <a:buFont typeface="+mj-lt"/>
              <a:buAutoNum type="arabicPeriod"/>
              <a:tabLst>
                <a:tab pos="914400" algn="l"/>
              </a:tabLst>
              <a:defRPr/>
            </a:pPr>
            <a:r>
              <a:rPr kumimoji="0" lang="en-US" sz="1300" b="0" i="0" u="none" strike="noStrike" kern="1200" cap="none" spc="0" normalizeH="0" baseline="0" noProof="0" dirty="0" smtClean="0">
                <a:ln>
                  <a:noFill/>
                </a:ln>
                <a:solidFill>
                  <a:srgbClr val="6B6F71"/>
                </a:solidFill>
                <a:effectLst/>
                <a:uLnTx/>
                <a:uFillTx/>
                <a:latin typeface="Arial"/>
                <a:ea typeface="+mn-ea"/>
                <a:cs typeface="Arial"/>
              </a:rPr>
              <a:t>Click on the chain link in the Editor and browse out to the page you want to link to.</a:t>
            </a:r>
          </a:p>
          <a:p>
            <a:pPr lvl="1">
              <a:spcBef>
                <a:spcPct val="20000"/>
              </a:spcBef>
              <a:buFont typeface="Arial" pitchFamily="34" charset="0"/>
              <a:buChar char="•"/>
              <a:tabLst>
                <a:tab pos="914400" algn="l"/>
              </a:tabLst>
              <a:defRPr/>
            </a:pPr>
            <a:endParaRPr lang="en-US" dirty="0" smtClean="0">
              <a:solidFill>
                <a:srgbClr val="6B6F71"/>
              </a:solidFill>
              <a:latin typeface="Arial"/>
              <a:cs typeface="Arial"/>
            </a:endParaRPr>
          </a:p>
        </p:txBody>
      </p:sp>
    </p:spTree>
    <p:extLst>
      <p:ext uri="{BB962C8B-B14F-4D97-AF65-F5344CB8AC3E}">
        <p14:creationId xmlns:p14="http://schemas.microsoft.com/office/powerpoint/2010/main" val="38453677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Editing Your Site </a:t>
            </a:r>
            <a:r>
              <a:rPr lang="en-US" sz="1800" dirty="0" smtClean="0"/>
              <a:t>(continued)</a:t>
            </a:r>
            <a:endParaRPr lang="en-US" sz="1800" dirty="0"/>
          </a:p>
        </p:txBody>
      </p:sp>
      <p:sp>
        <p:nvSpPr>
          <p:cNvPr id="4" name="Content Placeholder 2"/>
          <p:cNvSpPr txBox="1">
            <a:spLocks/>
          </p:cNvSpPr>
          <p:nvPr/>
        </p:nvSpPr>
        <p:spPr>
          <a:xfrm>
            <a:off x="576943" y="1137919"/>
            <a:ext cx="7774577" cy="5284651"/>
          </a:xfrm>
          <a:prstGeom prst="rect">
            <a:avLst/>
          </a:prstGeom>
        </p:spPr>
        <p:txBody>
          <a:bodyPr vert="horz" lIns="91440" tIns="45720" rIns="91440" bIns="45720" rtlCol="0" anchor="t" anchorCtr="0">
            <a:noAutofit/>
          </a:bodyPr>
          <a:lstStyle/>
          <a:p>
            <a:pPr marL="800100" lvl="1" indent="-342900">
              <a:spcBef>
                <a:spcPct val="20000"/>
              </a:spcBef>
              <a:buFont typeface="+mj-lt"/>
              <a:buAutoNum type="arabicPeriod" startAt="5"/>
              <a:tabLst>
                <a:tab pos="914400" algn="l"/>
              </a:tabLst>
              <a:defRPr/>
            </a:pPr>
            <a:r>
              <a:rPr kumimoji="0" lang="en-US" sz="1400" b="0" i="0" u="none" strike="noStrike" kern="1200" cap="none" spc="0" normalizeH="0" baseline="0" noProof="0" dirty="0" smtClean="0">
                <a:ln>
                  <a:noFill/>
                </a:ln>
                <a:solidFill>
                  <a:srgbClr val="6B6F71"/>
                </a:solidFill>
                <a:effectLst/>
                <a:uLnTx/>
                <a:uFillTx/>
                <a:latin typeface="Arial"/>
                <a:ea typeface="+mn-ea"/>
                <a:cs typeface="Arial"/>
              </a:rPr>
              <a:t>  </a:t>
            </a:r>
            <a:r>
              <a:rPr kumimoji="0" lang="en-US" sz="1300" b="1" i="0" u="none" strike="noStrike" kern="1200" cap="none" spc="0" normalizeH="0" baseline="0" noProof="0" dirty="0" smtClean="0">
                <a:ln>
                  <a:noFill/>
                </a:ln>
                <a:solidFill>
                  <a:srgbClr val="6B6F71"/>
                </a:solidFill>
                <a:effectLst/>
                <a:uLnTx/>
                <a:uFillTx/>
                <a:latin typeface="Arial"/>
                <a:ea typeface="+mn-ea"/>
                <a:cs typeface="Arial"/>
              </a:rPr>
              <a:t>Linking a page to a menu</a:t>
            </a:r>
          </a:p>
          <a:p>
            <a:pPr marL="1257300" lvl="2" indent="-342900">
              <a:spcBef>
                <a:spcPct val="20000"/>
              </a:spcBef>
              <a:buFont typeface="+mj-lt"/>
              <a:buAutoNum type="alphaLcParenR"/>
              <a:tabLst>
                <a:tab pos="914400" algn="l"/>
              </a:tabLst>
              <a:defRPr/>
            </a:pPr>
            <a:r>
              <a:rPr lang="en-US" sz="1300" dirty="0" smtClean="0">
                <a:solidFill>
                  <a:srgbClr val="6B6F71"/>
                </a:solidFill>
                <a:latin typeface="Arial"/>
                <a:cs typeface="Arial"/>
              </a:rPr>
              <a:t>Go to edit the page.</a:t>
            </a:r>
          </a:p>
          <a:p>
            <a:pPr marL="1257300" lvl="2" indent="-342900">
              <a:spcBef>
                <a:spcPct val="20000"/>
              </a:spcBef>
              <a:buFont typeface="+mj-lt"/>
              <a:buAutoNum type="alphaLcParenR"/>
              <a:tabLst>
                <a:tab pos="914400" algn="l"/>
              </a:tabLst>
              <a:defRPr/>
            </a:pPr>
            <a:r>
              <a:rPr lang="en-US" sz="1300" dirty="0" smtClean="0">
                <a:solidFill>
                  <a:srgbClr val="6B6F71"/>
                </a:solidFill>
                <a:latin typeface="Arial"/>
                <a:cs typeface="Arial"/>
              </a:rPr>
              <a:t>Either select the “Template Designer” button at the top of the page or click on the menu part itself and select “Edit Page Template”.</a:t>
            </a:r>
          </a:p>
          <a:p>
            <a:pPr marL="1257300" lvl="2" indent="-342900">
              <a:spcBef>
                <a:spcPct val="20000"/>
              </a:spcBef>
              <a:buFont typeface="+mj-lt"/>
              <a:buAutoNum type="alphaLcParenR"/>
              <a:tabLst>
                <a:tab pos="914400" algn="l"/>
              </a:tabLst>
              <a:defRPr/>
            </a:pPr>
            <a:r>
              <a:rPr kumimoji="0" lang="en-US" sz="1300" b="0" i="0" u="none" strike="noStrike" kern="1200" cap="none" spc="0" normalizeH="0" noProof="0" dirty="0" smtClean="0">
                <a:ln>
                  <a:noFill/>
                </a:ln>
                <a:solidFill>
                  <a:srgbClr val="6B6F71"/>
                </a:solidFill>
                <a:effectLst/>
                <a:uLnTx/>
                <a:uFillTx/>
                <a:latin typeface="Arial"/>
                <a:ea typeface="+mn-ea"/>
                <a:cs typeface="Arial"/>
              </a:rPr>
              <a:t>Once on the template level (you will see no content on the page), click on the menu part and select Edit. </a:t>
            </a:r>
          </a:p>
          <a:p>
            <a:pPr marL="1257300" lvl="2" indent="-342900">
              <a:spcBef>
                <a:spcPct val="20000"/>
              </a:spcBef>
              <a:buFont typeface="+mj-lt"/>
              <a:buAutoNum type="alphaLcParenR"/>
              <a:tabLst>
                <a:tab pos="914400" algn="l"/>
              </a:tabLst>
              <a:defRPr/>
            </a:pPr>
            <a:r>
              <a:rPr lang="en-US" sz="1300" dirty="0" smtClean="0">
                <a:solidFill>
                  <a:srgbClr val="6B6F71"/>
                </a:solidFill>
                <a:latin typeface="Arial"/>
                <a:cs typeface="Arial"/>
              </a:rPr>
              <a:t>Inside the menu part there will be a list of menu labels.</a:t>
            </a:r>
          </a:p>
          <a:p>
            <a:pPr marL="1257300" lvl="2" indent="-342900">
              <a:spcBef>
                <a:spcPct val="20000"/>
              </a:spcBef>
              <a:buFont typeface="+mj-lt"/>
              <a:buAutoNum type="alphaLcParenR"/>
              <a:tabLst>
                <a:tab pos="914400" algn="l"/>
              </a:tabLst>
              <a:defRPr/>
            </a:pPr>
            <a:r>
              <a:rPr kumimoji="0" lang="en-US" sz="1300" b="0" i="0" u="none" strike="noStrike" kern="1200" cap="none" spc="0" normalizeH="0" noProof="0" dirty="0" smtClean="0">
                <a:ln>
                  <a:noFill/>
                </a:ln>
                <a:solidFill>
                  <a:srgbClr val="6B6F71"/>
                </a:solidFill>
                <a:effectLst/>
                <a:uLnTx/>
                <a:uFillTx/>
                <a:latin typeface="Arial"/>
                <a:ea typeface="+mn-ea"/>
                <a:cs typeface="Arial"/>
              </a:rPr>
              <a:t>To add a new label, click on the orange “+” in the upper right.</a:t>
            </a:r>
          </a:p>
          <a:p>
            <a:pPr marL="1257300" lvl="2" indent="-342900">
              <a:spcBef>
                <a:spcPct val="20000"/>
              </a:spcBef>
              <a:buFont typeface="+mj-lt"/>
              <a:buAutoNum type="alphaLcParenR"/>
              <a:tabLst>
                <a:tab pos="914400" algn="l"/>
              </a:tabLst>
              <a:defRPr/>
            </a:pPr>
            <a:r>
              <a:rPr lang="en-US" sz="1300" dirty="0" smtClean="0">
                <a:solidFill>
                  <a:srgbClr val="6B6F71"/>
                </a:solidFill>
                <a:latin typeface="Arial"/>
                <a:cs typeface="Arial"/>
              </a:rPr>
              <a:t>To create the link for the label, click on the binoculars and browse out to the page you want to link to.</a:t>
            </a:r>
          </a:p>
          <a:p>
            <a:pPr marL="1257300" lvl="2" indent="-342900">
              <a:spcBef>
                <a:spcPct val="20000"/>
              </a:spcBef>
              <a:buFont typeface="+mj-lt"/>
              <a:buAutoNum type="alphaLcParenR"/>
              <a:tabLst>
                <a:tab pos="914400" algn="l"/>
              </a:tabLst>
              <a:defRPr/>
            </a:pPr>
            <a:r>
              <a:rPr lang="en-US" sz="1300" dirty="0" smtClean="0">
                <a:solidFill>
                  <a:srgbClr val="6B6F71"/>
                </a:solidFill>
                <a:latin typeface="Arial"/>
                <a:cs typeface="Arial"/>
              </a:rPr>
              <a:t>The purple arrows in the upper left allow you to move the menu label up or down in the order or indent to make it a submenu.</a:t>
            </a:r>
          </a:p>
          <a:p>
            <a:pPr marL="1257300" lvl="2" indent="-342900">
              <a:spcBef>
                <a:spcPct val="20000"/>
              </a:spcBef>
              <a:buFont typeface="+mj-lt"/>
              <a:buAutoNum type="alphaLcParenR"/>
              <a:tabLst>
                <a:tab pos="914400" algn="l"/>
              </a:tabLst>
              <a:defRPr/>
            </a:pPr>
            <a:r>
              <a:rPr lang="en-US" sz="1300" dirty="0" smtClean="0">
                <a:solidFill>
                  <a:srgbClr val="6B6F71"/>
                </a:solidFill>
                <a:latin typeface="Arial"/>
                <a:cs typeface="Arial"/>
              </a:rPr>
              <a:t>When complete, click on save.</a:t>
            </a:r>
          </a:p>
          <a:p>
            <a:pPr marL="1257300" lvl="2" indent="-342900">
              <a:spcBef>
                <a:spcPct val="20000"/>
              </a:spcBef>
              <a:buFont typeface="+mj-lt"/>
              <a:buAutoNum type="alphaLcParenR"/>
              <a:tabLst>
                <a:tab pos="914400" algn="l"/>
              </a:tabLst>
              <a:defRPr/>
            </a:pPr>
            <a:endParaRPr kumimoji="0" lang="en-US" sz="1300" b="0" i="0" u="none" strike="noStrike" kern="1200" cap="none" spc="0" normalizeH="0" noProof="0" dirty="0" smtClean="0">
              <a:ln>
                <a:noFill/>
              </a:ln>
              <a:solidFill>
                <a:srgbClr val="6B6F71"/>
              </a:solidFill>
              <a:effectLst/>
              <a:uLnTx/>
              <a:uFillTx/>
              <a:latin typeface="Arial"/>
              <a:ea typeface="+mn-ea"/>
              <a:cs typeface="Arial"/>
            </a:endParaRPr>
          </a:p>
          <a:p>
            <a:pPr lvl="1">
              <a:spcBef>
                <a:spcPct val="20000"/>
              </a:spcBef>
              <a:buFont typeface="Arial" pitchFamily="34" charset="0"/>
              <a:buChar char="•"/>
              <a:tabLst>
                <a:tab pos="914400" algn="l"/>
              </a:tabLst>
              <a:defRPr/>
            </a:pPr>
            <a:endParaRPr lang="en-US" dirty="0" smtClean="0">
              <a:solidFill>
                <a:srgbClr val="6B6F71"/>
              </a:solidFill>
              <a:latin typeface="Arial"/>
              <a:cs typeface="Arial"/>
            </a:endParaRPr>
          </a:p>
        </p:txBody>
      </p:sp>
    </p:spTree>
    <p:extLst>
      <p:ext uri="{BB962C8B-B14F-4D97-AF65-F5344CB8AC3E}">
        <p14:creationId xmlns:p14="http://schemas.microsoft.com/office/powerpoint/2010/main" val="413628311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Administration – Merchant Accounts</a:t>
            </a:r>
            <a:endParaRPr lang="en-US" dirty="0"/>
          </a:p>
        </p:txBody>
      </p:sp>
      <p:sp>
        <p:nvSpPr>
          <p:cNvPr id="6" name="TextBox 5"/>
          <p:cNvSpPr txBox="1"/>
          <p:nvPr/>
        </p:nvSpPr>
        <p:spPr>
          <a:xfrm>
            <a:off x="510117" y="1137920"/>
            <a:ext cx="2654182" cy="4770537"/>
          </a:xfrm>
          <a:prstGeom prst="rect">
            <a:avLst/>
          </a:prstGeom>
          <a:noFill/>
        </p:spPr>
        <p:txBody>
          <a:bodyPr wrap="square" rtlCol="0">
            <a:spAutoFit/>
          </a:bodyPr>
          <a:lstStyle/>
          <a:p>
            <a:r>
              <a:rPr lang="en-US" sz="1500" b="1" dirty="0" smtClean="0">
                <a:solidFill>
                  <a:srgbClr val="6B6F71"/>
                </a:solidFill>
              </a:rPr>
              <a:t>NetCommunity M</a:t>
            </a:r>
            <a:r>
              <a:rPr lang="en-US" sz="1600" b="1" dirty="0" smtClean="0">
                <a:solidFill>
                  <a:srgbClr val="6B6F71"/>
                </a:solidFill>
              </a:rPr>
              <a:t>erchant Accounts</a:t>
            </a:r>
            <a:r>
              <a:rPr lang="en-US" sz="1600" dirty="0" smtClean="0">
                <a:solidFill>
                  <a:srgbClr val="6B6F71"/>
                </a:solidFill>
              </a:rPr>
              <a:t>, allow you add merchant account information to process payments through parts and forms in your Grow database. Each form in Grow that processes credit card transactions links to a merchant account stored here. </a:t>
            </a:r>
          </a:p>
          <a:p>
            <a:endParaRPr lang="en-US" sz="1600" dirty="0" smtClean="0">
              <a:solidFill>
                <a:srgbClr val="6B6F71"/>
              </a:solidFill>
            </a:endParaRPr>
          </a:p>
          <a:p>
            <a:r>
              <a:rPr lang="en-US" sz="1600" b="1" dirty="0" smtClean="0">
                <a:solidFill>
                  <a:srgbClr val="4FAE40"/>
                </a:solidFill>
              </a:rPr>
              <a:t>NOTE:  </a:t>
            </a:r>
            <a:r>
              <a:rPr lang="en-US" sz="1600" dirty="0" smtClean="0">
                <a:solidFill>
                  <a:srgbClr val="6B6F71"/>
                </a:solidFill>
              </a:rPr>
              <a:t>For testing purposes, there is a Demo Merchant Account setup. This must be switched to a live Merchant Account prior to launching your forms.</a:t>
            </a:r>
            <a:endParaRPr lang="en-US" sz="1500" dirty="0" smtClean="0">
              <a:solidFill>
                <a:srgbClr val="6B6F71"/>
              </a:solidFill>
            </a:endParaRPr>
          </a:p>
          <a:p>
            <a:endParaRPr lang="en-US" sz="1600" dirty="0">
              <a:solidFill>
                <a:srgbClr val="6B6F71"/>
              </a:solidFill>
            </a:endParaRPr>
          </a:p>
        </p:txBody>
      </p:sp>
      <p:pic>
        <p:nvPicPr>
          <p:cNvPr id="68610" name="Picture 2"/>
          <p:cNvPicPr>
            <a:picLocks noChangeAspect="1" noChangeArrowheads="1"/>
          </p:cNvPicPr>
          <p:nvPr/>
        </p:nvPicPr>
        <p:blipFill>
          <a:blip r:embed="rId2"/>
          <a:srcRect/>
          <a:stretch>
            <a:fillRect/>
          </a:stretch>
        </p:blipFill>
        <p:spPr bwMode="auto">
          <a:xfrm>
            <a:off x="3571874" y="1287486"/>
            <a:ext cx="4779645" cy="4753109"/>
          </a:xfrm>
          <a:prstGeom prst="rect">
            <a:avLst/>
          </a:prstGeom>
          <a:noFill/>
          <a:ln w="76200">
            <a:solidFill>
              <a:schemeClr val="accent1"/>
            </a:solidFill>
            <a:miter lim="800000"/>
            <a:headEnd/>
            <a:tailEnd/>
          </a:ln>
        </p:spPr>
      </p:pic>
    </p:spTree>
    <p:extLst>
      <p:ext uri="{BB962C8B-B14F-4D97-AF65-F5344CB8AC3E}">
        <p14:creationId xmlns:p14="http://schemas.microsoft.com/office/powerpoint/2010/main" val="38761484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ckbaud.ppt.Template.2010.white">
  <a:themeElements>
    <a:clrScheme name="Custom 3">
      <a:dk1>
        <a:srgbClr val="373C3F"/>
      </a:dk1>
      <a:lt1>
        <a:sysClr val="window" lastClr="FFFFFF"/>
      </a:lt1>
      <a:dk2>
        <a:srgbClr val="6B6F71"/>
      </a:dk2>
      <a:lt2>
        <a:srgbClr val="FFFFFF"/>
      </a:lt2>
      <a:accent1>
        <a:srgbClr val="5BAC35"/>
      </a:accent1>
      <a:accent2>
        <a:srgbClr val="6B6F71"/>
      </a:accent2>
      <a:accent3>
        <a:srgbClr val="4F81BD"/>
      </a:accent3>
      <a:accent4>
        <a:srgbClr val="FFFFFF"/>
      </a:accent4>
      <a:accent5>
        <a:srgbClr val="FFFFFF"/>
      </a:accent5>
      <a:accent6>
        <a:srgbClr val="FFFFFF"/>
      </a:accent6>
      <a:hlink>
        <a:srgbClr val="6B6F71"/>
      </a:hlink>
      <a:folHlink>
        <a:srgbClr val="5BAC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dient">
  <a:themeElements>
    <a:clrScheme name="bb_white">
      <a:dk1>
        <a:srgbClr val="373C3F"/>
      </a:dk1>
      <a:lt1>
        <a:sysClr val="window" lastClr="FFFFFF"/>
      </a:lt1>
      <a:dk2>
        <a:srgbClr val="6B6F71"/>
      </a:dk2>
      <a:lt2>
        <a:srgbClr val="FFFFFF"/>
      </a:lt2>
      <a:accent1>
        <a:srgbClr val="5BAC35"/>
      </a:accent1>
      <a:accent2>
        <a:srgbClr val="6B6F71"/>
      </a:accent2>
      <a:accent3>
        <a:srgbClr val="4F81BD"/>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een">
  <a:themeElements>
    <a:clrScheme name="bb_green">
      <a:dk1>
        <a:srgbClr val="373C3F"/>
      </a:dk1>
      <a:lt1>
        <a:sysClr val="window" lastClr="FFFFFF"/>
      </a:lt1>
      <a:dk2>
        <a:srgbClr val="6B6F71"/>
      </a:dk2>
      <a:lt2>
        <a:srgbClr val="FFFFFF"/>
      </a:lt2>
      <a:accent1>
        <a:srgbClr val="4F81BD"/>
      </a:accent1>
      <a:accent2>
        <a:srgbClr val="6B6F71"/>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a:themeElements>
    <a:clrScheme name="Custom 1">
      <a:dk1>
        <a:srgbClr val="FFFFFF"/>
      </a:dk1>
      <a:lt1>
        <a:sysClr val="window" lastClr="FFFFFF"/>
      </a:lt1>
      <a:dk2>
        <a:srgbClr val="6B6F71"/>
      </a:dk2>
      <a:lt2>
        <a:srgbClr val="FFFFFF"/>
      </a:lt2>
      <a:accent1>
        <a:srgbClr val="4F81BD"/>
      </a:accent1>
      <a:accent2>
        <a:srgbClr val="6B6F71"/>
      </a:accent2>
      <a:accent3>
        <a:srgbClr val="5BAC35"/>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F59605FC97D458019AEE8A491DEA3" ma:contentTypeVersion="0" ma:contentTypeDescription="Create a new document." ma:contentTypeScope="" ma:versionID="06c08251359147fff5db8fdf873553d4">
  <xsd:schema xmlns:xsd="http://www.w3.org/2001/XMLSchema" xmlns:p="http://schemas.microsoft.com/office/2006/metadata/properties" targetNamespace="http://schemas.microsoft.com/office/2006/metadata/properties" ma:root="true" ma:fieldsID="2df880f3c1f4e0f7d82d1960f6448d5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406270-E8EC-4ACE-8C97-E687C97A66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7ED78F3-51E1-4A78-A3F8-42FBB0A17476}">
  <ds:schemaRefs>
    <ds:schemaRef ds:uri="http://www.w3.org/XML/1998/namespace"/>
    <ds:schemaRef ds:uri="http://schemas.microsoft.com/office/2006/metadata/properties"/>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BB6DB762-F2E5-49B7-8C25-427217B944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Blackbaud.ppt.Template.2010.white</Template>
  <TotalTime>3136</TotalTime>
  <Words>3872</Words>
  <Application>Microsoft Office PowerPoint</Application>
  <PresentationFormat>On-screen Show (4:3)</PresentationFormat>
  <Paragraphs>481</Paragraphs>
  <Slides>42</Slides>
  <Notes>3</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Blackbaud.ppt.Template.2010.white</vt:lpstr>
      <vt:lpstr>Gradient</vt:lpstr>
      <vt:lpstr>Green</vt:lpstr>
      <vt:lpstr>Gray</vt:lpstr>
      <vt:lpstr>Norwich University</vt:lpstr>
      <vt:lpstr>Team Introductions</vt:lpstr>
      <vt:lpstr>Navigating in netCommunity</vt:lpstr>
      <vt:lpstr>Navigating in netCommunity</vt:lpstr>
      <vt:lpstr>NetCommunity Grow structure</vt:lpstr>
      <vt:lpstr>Review</vt:lpstr>
      <vt:lpstr>Editing Your Site – </vt:lpstr>
      <vt:lpstr>Editing Your Site (continued)</vt:lpstr>
      <vt:lpstr>Administration – Merchant Accounts</vt:lpstr>
      <vt:lpstr>Donation Form</vt:lpstr>
      <vt:lpstr>Event Registration forms</vt:lpstr>
      <vt:lpstr>Event Registration forms</vt:lpstr>
      <vt:lpstr>Administration – System Options</vt:lpstr>
      <vt:lpstr>Administration - Security</vt:lpstr>
      <vt:lpstr>Administration - Security</vt:lpstr>
      <vt:lpstr>Administration - Security</vt:lpstr>
      <vt:lpstr>Administration - Security</vt:lpstr>
      <vt:lpstr>Administration - Security</vt:lpstr>
      <vt:lpstr>Emails</vt:lpstr>
      <vt:lpstr>Email processing workflow</vt:lpstr>
      <vt:lpstr>Email Lists</vt:lpstr>
      <vt:lpstr>Email Merge Fields</vt:lpstr>
      <vt:lpstr>De-duping of emails</vt:lpstr>
      <vt:lpstr>Email Templates</vt:lpstr>
      <vt:lpstr>Email Messages</vt:lpstr>
      <vt:lpstr>Email Reporting</vt:lpstr>
      <vt:lpstr>Email Bounces</vt:lpstr>
      <vt:lpstr>Email Messages or Newsletter functionality</vt:lpstr>
      <vt:lpstr>Maintaining Email Message Preferences </vt:lpstr>
      <vt:lpstr>Email Message Subscription Preferences (continued) </vt:lpstr>
      <vt:lpstr>Profile Update Form</vt:lpstr>
      <vt:lpstr>Login Form</vt:lpstr>
      <vt:lpstr>Transaction Manager - Giving History</vt:lpstr>
      <vt:lpstr>NetCommunity Plug-In</vt:lpstr>
      <vt:lpstr>NetCommunity Plug-In</vt:lpstr>
      <vt:lpstr>NetCommunity Plug-In</vt:lpstr>
      <vt:lpstr>NetCommunity Plug-In</vt:lpstr>
      <vt:lpstr>NetCommunity Plug-In</vt:lpstr>
      <vt:lpstr>Appendix – NetCommunity tab in re</vt:lpstr>
      <vt:lpstr>Appendix – General Category</vt:lpstr>
      <vt:lpstr>Appendix – Email/Newsletter Category</vt:lpstr>
      <vt:lpstr>Appendix – Web Traffic Category</vt:lpstr>
    </vt:vector>
  </TitlesOfParts>
  <Company>Blackbaud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name</dc:title>
  <dc:creator>Heather Johnson</dc:creator>
  <cp:lastModifiedBy>SYSTEM</cp:lastModifiedBy>
  <cp:revision>245</cp:revision>
  <cp:lastPrinted>2015-07-26T21:31:46Z</cp:lastPrinted>
  <dcterms:created xsi:type="dcterms:W3CDTF">2011-03-17T19:16:42Z</dcterms:created>
  <dcterms:modified xsi:type="dcterms:W3CDTF">2016-01-25T16:52:53Z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0x010100FC0F59605FC97D458019AEE8A491DEA3</vt:lpwstr>
  </property>
</Properties>
</file>